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10287000" cx="18288000"/>
  <p:notesSz cx="6858000" cy="9144000"/>
  <p:embeddedFontLst>
    <p:embeddedFont>
      <p:font typeface="Roboto Slab"/>
      <p:bold r:id="rId32"/>
    </p:embeddedFont>
    <p:embeddedFont>
      <p:font typeface="Roboto"/>
      <p:bold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5" roundtripDataSignature="AMtx7mjOE0bg68uU56ZXfQUU6N7qenfK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Roboto-bold.fntdata"/><Relationship Id="rId10" Type="http://schemas.openxmlformats.org/officeDocument/2006/relationships/slide" Target="slides/slide5.xml"/><Relationship Id="rId32" Type="http://schemas.openxmlformats.org/officeDocument/2006/relationships/font" Target="fonts/RobotoSlab-bold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Robot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66" name="Google Shape;266;p1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67" name="Google Shape;267;p1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0" name="Google Shape;270;p1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6" name="Google Shape;286;p1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7" name="Google Shape;287;p1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90" name="Google Shape;290;p1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3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3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0.jpg"/><Relationship Id="rId5" Type="http://schemas.openxmlformats.org/officeDocument/2006/relationships/image" Target="../media/image1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7.jpg"/><Relationship Id="rId6" Type="http://schemas.openxmlformats.org/officeDocument/2006/relationships/image" Target="../media/image12.jpg"/><Relationship Id="rId7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7.jpg"/><Relationship Id="rId6" Type="http://schemas.openxmlformats.org/officeDocument/2006/relationships/image" Target="../media/image8.png"/><Relationship Id="rId7" Type="http://schemas.openxmlformats.org/officeDocument/2006/relationships/image" Target="../media/image11.jpg"/><Relationship Id="rId8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2.jpg"/><Relationship Id="rId5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2.jpg"/><Relationship Id="rId5" Type="http://schemas.openxmlformats.org/officeDocument/2006/relationships/image" Target="../media/image2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2.jpg"/><Relationship Id="rId5" Type="http://schemas.openxmlformats.org/officeDocument/2006/relationships/image" Target="../media/image2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7.png"/><Relationship Id="rId6" Type="http://schemas.openxmlformats.org/officeDocument/2006/relationships/image" Target="../media/image1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9.png"/><Relationship Id="rId5" Type="http://schemas.openxmlformats.org/officeDocument/2006/relationships/image" Target="../media/image22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36.png"/><Relationship Id="rId5" Type="http://schemas.openxmlformats.org/officeDocument/2006/relationships/image" Target="../media/image7.jpg"/><Relationship Id="rId6" Type="http://schemas.openxmlformats.org/officeDocument/2006/relationships/image" Target="../media/image4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47.png"/><Relationship Id="rId5" Type="http://schemas.openxmlformats.org/officeDocument/2006/relationships/image" Target="../media/image6.png"/><Relationship Id="rId6" Type="http://schemas.openxmlformats.org/officeDocument/2006/relationships/image" Target="../media/image4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29.png"/><Relationship Id="rId5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Relationship Id="rId4" Type="http://schemas.openxmlformats.org/officeDocument/2006/relationships/image" Target="../media/image30.png"/><Relationship Id="rId5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3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5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4.png"/><Relationship Id="rId7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6.png"/><Relationship Id="rId4" Type="http://schemas.openxmlformats.org/officeDocument/2006/relationships/image" Target="../media/image51.png"/><Relationship Id="rId5" Type="http://schemas.openxmlformats.org/officeDocument/2006/relationships/image" Target="../media/image1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2.png"/><Relationship Id="rId4" Type="http://schemas.openxmlformats.org/officeDocument/2006/relationships/image" Target="../media/image54.png"/><Relationship Id="rId5" Type="http://schemas.openxmlformats.org/officeDocument/2006/relationships/image" Target="../media/image1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7.png"/><Relationship Id="rId4" Type="http://schemas.openxmlformats.org/officeDocument/2006/relationships/image" Target="../media/image1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jpg"/><Relationship Id="rId4" Type="http://schemas.openxmlformats.org/officeDocument/2006/relationships/image" Target="../media/image12.jpg"/><Relationship Id="rId5" Type="http://schemas.openxmlformats.org/officeDocument/2006/relationships/image" Target="../media/image4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Relationship Id="rId4" Type="http://schemas.openxmlformats.org/officeDocument/2006/relationships/image" Target="../media/image4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png"/><Relationship Id="rId4" Type="http://schemas.openxmlformats.org/officeDocument/2006/relationships/image" Target="../media/image38.png"/><Relationship Id="rId5" Type="http://schemas.openxmlformats.org/officeDocument/2006/relationships/image" Target="../media/image1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2.png"/><Relationship Id="rId4" Type="http://schemas.openxmlformats.org/officeDocument/2006/relationships/image" Target="../media/image4.png"/><Relationship Id="rId5" Type="http://schemas.openxmlformats.org/officeDocument/2006/relationships/image" Target="../media/image1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3.png"/><Relationship Id="rId4" Type="http://schemas.openxmlformats.org/officeDocument/2006/relationships/image" Target="../media/image55.png"/><Relationship Id="rId5" Type="http://schemas.openxmlformats.org/officeDocument/2006/relationships/image" Target="../media/image18.jpg"/><Relationship Id="rId6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ussola e mappa" id="92" name="Google Shape;92;p1"/>
          <p:cNvSpPr/>
          <p:nvPr/>
        </p:nvSpPr>
        <p:spPr>
          <a:xfrm>
            <a:off x="0" y="0"/>
            <a:ext cx="18303897" cy="10290691"/>
          </a:xfrm>
          <a:custGeom>
            <a:rect b="b" l="l" r="r" t="t"/>
            <a:pathLst>
              <a:path extrusionOk="0" h="8665845" w="19787997">
                <a:moveTo>
                  <a:pt x="0" y="0"/>
                </a:moveTo>
                <a:lnTo>
                  <a:pt x="19787997" y="0"/>
                </a:lnTo>
                <a:lnTo>
                  <a:pt x="19787997" y="8665845"/>
                </a:lnTo>
                <a:lnTo>
                  <a:pt x="0" y="86658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5000"/>
            </a:blip>
            <a:stretch>
              <a:fillRect b="-2298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14148435" y="8459479"/>
            <a:ext cx="3834765" cy="1522721"/>
          </a:xfrm>
          <a:custGeom>
            <a:rect b="b" l="l" r="r" t="t"/>
            <a:pathLst>
              <a:path extrusionOk="0" h="1522721" w="3834765">
                <a:moveTo>
                  <a:pt x="0" y="0"/>
                </a:moveTo>
                <a:lnTo>
                  <a:pt x="3834765" y="0"/>
                </a:lnTo>
                <a:lnTo>
                  <a:pt x="3834765" y="1522721"/>
                </a:lnTo>
                <a:lnTo>
                  <a:pt x="0" y="15227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>
            <a:off x="333375" y="8460372"/>
            <a:ext cx="3840576" cy="1521828"/>
          </a:xfrm>
          <a:custGeom>
            <a:rect b="b" l="l" r="r" t="t"/>
            <a:pathLst>
              <a:path extrusionOk="0" h="1521828" w="3840576">
                <a:moveTo>
                  <a:pt x="0" y="0"/>
                </a:moveTo>
                <a:lnTo>
                  <a:pt x="3840576" y="0"/>
                </a:lnTo>
                <a:lnTo>
                  <a:pt x="3840576" y="1521828"/>
                </a:lnTo>
                <a:lnTo>
                  <a:pt x="0" y="15218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 txBox="1"/>
          <p:nvPr/>
        </p:nvSpPr>
        <p:spPr>
          <a:xfrm>
            <a:off x="1934090" y="3301349"/>
            <a:ext cx="14204297" cy="3219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0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BIBLIORIENTEERING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0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AREA SCIENTIFICA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2882348" y="0"/>
            <a:ext cx="12523284" cy="10287033"/>
          </a:xfrm>
          <a:custGeom>
            <a:rect b="b" l="l" r="r" t="t"/>
            <a:pathLst>
              <a:path extrusionOk="0" h="10158349" w="12366625">
                <a:moveTo>
                  <a:pt x="0" y="0"/>
                </a:moveTo>
                <a:lnTo>
                  <a:pt x="12366625" y="0"/>
                </a:lnTo>
                <a:lnTo>
                  <a:pt x="12366625" y="10158349"/>
                </a:lnTo>
                <a:lnTo>
                  <a:pt x="0" y="101583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2"/>
          <p:cNvSpPr/>
          <p:nvPr/>
        </p:nvSpPr>
        <p:spPr>
          <a:xfrm rot="-5941002">
            <a:off x="2089554" y="816207"/>
            <a:ext cx="1011413" cy="2007769"/>
          </a:xfrm>
          <a:custGeom>
            <a:rect b="b" l="l" r="r" t="t"/>
            <a:pathLst>
              <a:path extrusionOk="0" h="2007769" w="1011413">
                <a:moveTo>
                  <a:pt x="0" y="0"/>
                </a:moveTo>
                <a:lnTo>
                  <a:pt x="1011413" y="0"/>
                </a:lnTo>
                <a:lnTo>
                  <a:pt x="1011413" y="2007769"/>
                </a:lnTo>
                <a:lnTo>
                  <a:pt x="0" y="2007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2"/>
          <p:cNvSpPr/>
          <p:nvPr/>
        </p:nvSpPr>
        <p:spPr>
          <a:xfrm>
            <a:off x="16290131" y="8289131"/>
            <a:ext cx="1997869" cy="1997869"/>
          </a:xfrm>
          <a:custGeom>
            <a:rect b="b" l="l" r="r" t="t"/>
            <a:pathLst>
              <a:path extrusionOk="0" h="1997869" w="1997869">
                <a:moveTo>
                  <a:pt x="0" y="0"/>
                </a:moveTo>
                <a:lnTo>
                  <a:pt x="1997869" y="0"/>
                </a:lnTo>
                <a:lnTo>
                  <a:pt x="1997869" y="1997869"/>
                </a:lnTo>
                <a:lnTo>
                  <a:pt x="0" y="1997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2"/>
          <p:cNvSpPr/>
          <p:nvPr/>
        </p:nvSpPr>
        <p:spPr>
          <a:xfrm>
            <a:off x="0" y="8289131"/>
            <a:ext cx="1997869" cy="1997869"/>
          </a:xfrm>
          <a:custGeom>
            <a:rect b="b" l="l" r="r" t="t"/>
            <a:pathLst>
              <a:path extrusionOk="0" h="1997869" w="1997869">
                <a:moveTo>
                  <a:pt x="0" y="0"/>
                </a:moveTo>
                <a:lnTo>
                  <a:pt x="1997869" y="0"/>
                </a:lnTo>
                <a:lnTo>
                  <a:pt x="1997869" y="1997869"/>
                </a:lnTo>
                <a:lnTo>
                  <a:pt x="0" y="1997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 txBox="1"/>
          <p:nvPr/>
        </p:nvSpPr>
        <p:spPr>
          <a:xfrm>
            <a:off x="9607487" y="401793"/>
            <a:ext cx="8828179" cy="2486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C141E"/>
                </a:solidFill>
                <a:latin typeface="Roboto"/>
                <a:ea typeface="Roboto"/>
                <a:cs typeface="Roboto"/>
                <a:sym typeface="Roboto"/>
              </a:rPr>
              <a:t>Le BIBLIOTECHE </a:t>
            </a:r>
            <a:endParaRPr/>
          </a:p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C141E"/>
                </a:solidFill>
                <a:latin typeface="Roboto"/>
                <a:ea typeface="Roboto"/>
                <a:cs typeface="Roboto"/>
                <a:sym typeface="Roboto"/>
              </a:rPr>
              <a:t>del POLO SCIENTIFICO</a:t>
            </a:r>
            <a:endParaRPr/>
          </a:p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499" u="none" cap="none" strike="noStrike">
              <a:solidFill>
                <a:srgbClr val="CC14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2"/>
          <p:cNvSpPr/>
          <p:nvPr/>
        </p:nvSpPr>
        <p:spPr>
          <a:xfrm rot="3896284">
            <a:off x="7353636" y="-242417"/>
            <a:ext cx="1011413" cy="2007769"/>
          </a:xfrm>
          <a:custGeom>
            <a:rect b="b" l="l" r="r" t="t"/>
            <a:pathLst>
              <a:path extrusionOk="0" h="2007769" w="1011413">
                <a:moveTo>
                  <a:pt x="0" y="0"/>
                </a:moveTo>
                <a:lnTo>
                  <a:pt x="1011414" y="0"/>
                </a:lnTo>
                <a:lnTo>
                  <a:pt x="1011414" y="2007769"/>
                </a:lnTo>
                <a:lnTo>
                  <a:pt x="0" y="2007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2"/>
          <p:cNvSpPr/>
          <p:nvPr/>
        </p:nvSpPr>
        <p:spPr>
          <a:xfrm rot="2217898">
            <a:off x="13892222" y="7285247"/>
            <a:ext cx="1011413" cy="2007769"/>
          </a:xfrm>
          <a:custGeom>
            <a:rect b="b" l="l" r="r" t="t"/>
            <a:pathLst>
              <a:path extrusionOk="0" h="2007769" w="1011413">
                <a:moveTo>
                  <a:pt x="0" y="0"/>
                </a:moveTo>
                <a:lnTo>
                  <a:pt x="1011413" y="0"/>
                </a:lnTo>
                <a:lnTo>
                  <a:pt x="1011413" y="2007769"/>
                </a:lnTo>
                <a:lnTo>
                  <a:pt x="0" y="2007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2"/>
          <p:cNvSpPr/>
          <p:nvPr/>
        </p:nvSpPr>
        <p:spPr>
          <a:xfrm rot="-7246338">
            <a:off x="4984150" y="2273102"/>
            <a:ext cx="1011413" cy="2007769"/>
          </a:xfrm>
          <a:custGeom>
            <a:rect b="b" l="l" r="r" t="t"/>
            <a:pathLst>
              <a:path extrusionOk="0" h="2007769" w="1011413">
                <a:moveTo>
                  <a:pt x="0" y="0"/>
                </a:moveTo>
                <a:lnTo>
                  <a:pt x="1011413" y="0"/>
                </a:lnTo>
                <a:lnTo>
                  <a:pt x="1011413" y="2007769"/>
                </a:lnTo>
                <a:lnTo>
                  <a:pt x="0" y="2007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9692724" y="9164892"/>
            <a:ext cx="825082" cy="825082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3"/>
          <p:cNvSpPr/>
          <p:nvPr/>
        </p:nvSpPr>
        <p:spPr>
          <a:xfrm>
            <a:off x="14059138" y="5523975"/>
            <a:ext cx="1883153" cy="1201002"/>
          </a:xfrm>
          <a:custGeom>
            <a:rect b="b" l="l" r="r" t="t"/>
            <a:pathLst>
              <a:path extrusionOk="0" h="1422527" w="2230501">
                <a:moveTo>
                  <a:pt x="0" y="0"/>
                </a:moveTo>
                <a:lnTo>
                  <a:pt x="2230501" y="0"/>
                </a:lnTo>
                <a:lnTo>
                  <a:pt x="2230501" y="1422527"/>
                </a:lnTo>
                <a:lnTo>
                  <a:pt x="0" y="1422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1" l="0" r="2" t="0"/>
            </a:stretch>
          </a:blipFill>
          <a:ln>
            <a:noFill/>
          </a:ln>
        </p:spPr>
      </p:sp>
      <p:sp>
        <p:nvSpPr>
          <p:cNvPr id="114" name="Google Shape;114;p3"/>
          <p:cNvSpPr/>
          <p:nvPr/>
        </p:nvSpPr>
        <p:spPr>
          <a:xfrm>
            <a:off x="16338789" y="29766"/>
            <a:ext cx="1997869" cy="1997869"/>
          </a:xfrm>
          <a:custGeom>
            <a:rect b="b" l="l" r="r" t="t"/>
            <a:pathLst>
              <a:path extrusionOk="0" h="1997869" w="1997869">
                <a:moveTo>
                  <a:pt x="0" y="0"/>
                </a:moveTo>
                <a:lnTo>
                  <a:pt x="1997869" y="0"/>
                </a:lnTo>
                <a:lnTo>
                  <a:pt x="1997869" y="1997868"/>
                </a:lnTo>
                <a:lnTo>
                  <a:pt x="0" y="1997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15942243" y="5523975"/>
            <a:ext cx="2181379" cy="2146840"/>
          </a:xfrm>
          <a:custGeom>
            <a:rect b="b" l="l" r="r" t="t"/>
            <a:pathLst>
              <a:path extrusionOk="0" h="2146840" w="2181379">
                <a:moveTo>
                  <a:pt x="0" y="0"/>
                </a:moveTo>
                <a:lnTo>
                  <a:pt x="2181379" y="0"/>
                </a:lnTo>
                <a:lnTo>
                  <a:pt x="2181379" y="2146840"/>
                </a:lnTo>
                <a:lnTo>
                  <a:pt x="0" y="21468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3"/>
          <p:cNvSpPr/>
          <p:nvPr/>
        </p:nvSpPr>
        <p:spPr>
          <a:xfrm>
            <a:off x="0" y="4589451"/>
            <a:ext cx="8543653" cy="5697549"/>
          </a:xfrm>
          <a:custGeom>
            <a:rect b="b" l="l" r="r" t="t"/>
            <a:pathLst>
              <a:path extrusionOk="0" h="5697549" w="8543653">
                <a:moveTo>
                  <a:pt x="0" y="0"/>
                </a:moveTo>
                <a:lnTo>
                  <a:pt x="8543653" y="0"/>
                </a:lnTo>
                <a:lnTo>
                  <a:pt x="8543653" y="5697549"/>
                </a:lnTo>
                <a:lnTo>
                  <a:pt x="0" y="56975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3"/>
          <p:cNvSpPr txBox="1"/>
          <p:nvPr/>
        </p:nvSpPr>
        <p:spPr>
          <a:xfrm>
            <a:off x="8025565" y="1912926"/>
            <a:ext cx="7325724" cy="5343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CC141D"/>
                </a:solidFill>
                <a:latin typeface="Roboto"/>
                <a:ea typeface="Roboto"/>
                <a:cs typeface="Roboto"/>
                <a:sym typeface="Roboto"/>
              </a:rPr>
              <a:t>Learning Space Cravino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(area Istituti)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Lun-Ven 8.30-19.00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Chimica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Fisica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Farmacia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2958281" y="427026"/>
            <a:ext cx="10134568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C141D"/>
                </a:solidFill>
                <a:latin typeface="Roboto Slab"/>
                <a:ea typeface="Roboto Slab"/>
                <a:cs typeface="Roboto Slab"/>
                <a:sym typeface="Roboto Slab"/>
              </a:rPr>
              <a:t>BIBLIOTECA DELLE SCIENZE</a:t>
            </a:r>
            <a:endParaRPr/>
          </a:p>
        </p:txBody>
      </p:sp>
      <p:sp>
        <p:nvSpPr>
          <p:cNvPr id="119" name="Google Shape;119;p3"/>
          <p:cNvSpPr txBox="1"/>
          <p:nvPr/>
        </p:nvSpPr>
        <p:spPr>
          <a:xfrm>
            <a:off x="9882384" y="9258300"/>
            <a:ext cx="8576693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@bibliotecadellescienze.pavia</a:t>
            </a:r>
            <a:endParaRPr/>
          </a:p>
        </p:txBody>
      </p:sp>
      <p:sp>
        <p:nvSpPr>
          <p:cNvPr id="120" name="Google Shape;120;p3"/>
          <p:cNvSpPr txBox="1"/>
          <p:nvPr/>
        </p:nvSpPr>
        <p:spPr>
          <a:xfrm>
            <a:off x="13615467" y="6994397"/>
            <a:ext cx="3166992" cy="1847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 accedere al Learning Space è necessario avere la Smart Card!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1143032" y="1582761"/>
            <a:ext cx="6535500" cy="28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Dal 5 ottobre</a:t>
            </a:r>
            <a:endParaRPr/>
          </a:p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Lun-Dom 8.30-19.00</a:t>
            </a:r>
            <a:endParaRPr/>
          </a:p>
        </p:txBody>
      </p:sp>
      <p:sp>
        <p:nvSpPr>
          <p:cNvPr id="122" name="Google Shape;122;p3"/>
          <p:cNvSpPr/>
          <p:nvPr/>
        </p:nvSpPr>
        <p:spPr>
          <a:xfrm>
            <a:off x="554548" y="1582755"/>
            <a:ext cx="1243481" cy="1374012"/>
          </a:xfrm>
          <a:custGeom>
            <a:rect b="b" l="l" r="r" t="t"/>
            <a:pathLst>
              <a:path extrusionOk="0" h="1374012" w="1243481">
                <a:moveTo>
                  <a:pt x="0" y="0"/>
                </a:moveTo>
                <a:lnTo>
                  <a:pt x="1243480" y="0"/>
                </a:lnTo>
                <a:lnTo>
                  <a:pt x="1243480" y="1374012"/>
                </a:lnTo>
                <a:lnTo>
                  <a:pt x="0" y="13740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10250570" y="9109363"/>
            <a:ext cx="767079" cy="767079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p4"/>
          <p:cNvSpPr/>
          <p:nvPr/>
        </p:nvSpPr>
        <p:spPr>
          <a:xfrm>
            <a:off x="16290131" y="-34824"/>
            <a:ext cx="1997869" cy="1997869"/>
          </a:xfrm>
          <a:custGeom>
            <a:rect b="b" l="l" r="r" t="t"/>
            <a:pathLst>
              <a:path extrusionOk="0" h="1997869" w="1997869">
                <a:moveTo>
                  <a:pt x="0" y="0"/>
                </a:moveTo>
                <a:lnTo>
                  <a:pt x="1997869" y="0"/>
                </a:lnTo>
                <a:lnTo>
                  <a:pt x="1997869" y="1997869"/>
                </a:lnTo>
                <a:lnTo>
                  <a:pt x="0" y="1997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4"/>
          <p:cNvSpPr/>
          <p:nvPr/>
        </p:nvSpPr>
        <p:spPr>
          <a:xfrm>
            <a:off x="0" y="2184325"/>
            <a:ext cx="9870212" cy="8102685"/>
          </a:xfrm>
          <a:custGeom>
            <a:rect b="b" l="l" r="r" t="t"/>
            <a:pathLst>
              <a:path extrusionOk="0" h="8102685" w="12147953">
                <a:moveTo>
                  <a:pt x="0" y="0"/>
                </a:moveTo>
                <a:lnTo>
                  <a:pt x="12147953" y="0"/>
                </a:lnTo>
                <a:lnTo>
                  <a:pt x="12147953" y="8102685"/>
                </a:lnTo>
                <a:lnTo>
                  <a:pt x="0" y="81026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4"/>
          <p:cNvSpPr txBox="1"/>
          <p:nvPr/>
        </p:nvSpPr>
        <p:spPr>
          <a:xfrm>
            <a:off x="10250570" y="3113120"/>
            <a:ext cx="7503224" cy="458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344575"/>
                </a:solidFill>
                <a:latin typeface="Roboto"/>
                <a:ea typeface="Roboto"/>
                <a:cs typeface="Roboto"/>
                <a:sym typeface="Roboto"/>
              </a:rPr>
              <a:t>Biblioteca del Tamburo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(area Nave)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Lun-Ven 8.30-19.00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Ingegneria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Architettura</a:t>
            </a:r>
            <a:endParaRPr/>
          </a:p>
        </p:txBody>
      </p:sp>
      <p:sp>
        <p:nvSpPr>
          <p:cNvPr id="131" name="Google Shape;131;p4"/>
          <p:cNvSpPr txBox="1"/>
          <p:nvPr/>
        </p:nvSpPr>
        <p:spPr>
          <a:xfrm>
            <a:off x="621388" y="549773"/>
            <a:ext cx="15930526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344575"/>
                </a:solidFill>
                <a:latin typeface="Roboto"/>
                <a:ea typeface="Roboto"/>
                <a:cs typeface="Roboto"/>
                <a:sym typeface="Roboto"/>
              </a:rPr>
              <a:t>BIBLIOTECA DELLA SCIENZA E DELLA TECNICA</a:t>
            </a:r>
            <a:endParaRPr/>
          </a:p>
        </p:txBody>
      </p:sp>
      <p:sp>
        <p:nvSpPr>
          <p:cNvPr id="132" name="Google Shape;132;p4"/>
          <p:cNvSpPr txBox="1"/>
          <p:nvPr/>
        </p:nvSpPr>
        <p:spPr>
          <a:xfrm>
            <a:off x="10623566" y="9109363"/>
            <a:ext cx="8014877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@bibliotecadellescienze.pavia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 txBox="1"/>
          <p:nvPr/>
        </p:nvSpPr>
        <p:spPr>
          <a:xfrm>
            <a:off x="318485" y="2349960"/>
            <a:ext cx="7988100" cy="75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344575"/>
                </a:solidFill>
                <a:latin typeface="Roboto"/>
                <a:ea typeface="Roboto"/>
                <a:cs typeface="Roboto"/>
                <a:sym typeface="Roboto"/>
              </a:rPr>
              <a:t>Biblioteca Botta 2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344575"/>
                </a:solidFill>
                <a:latin typeface="Roboto"/>
                <a:ea typeface="Roboto"/>
                <a:cs typeface="Roboto"/>
                <a:sym typeface="Roboto"/>
              </a:rPr>
              <a:t>Golgi Spallanzani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(area Nave)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Lun-Ven 8.30-19.00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Biologia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Scienze Geologiche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Matematica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Biotecnologie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10384702" y="9386501"/>
            <a:ext cx="8014877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@bibliotecadellescienze.pavia</a:t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9889693" y="9302999"/>
            <a:ext cx="767079" cy="767079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5"/>
          <p:cNvSpPr/>
          <p:nvPr/>
        </p:nvSpPr>
        <p:spPr>
          <a:xfrm>
            <a:off x="16290131" y="0"/>
            <a:ext cx="1997869" cy="1997869"/>
          </a:xfrm>
          <a:custGeom>
            <a:rect b="b" l="l" r="r" t="t"/>
            <a:pathLst>
              <a:path extrusionOk="0" h="1997869" w="1997869">
                <a:moveTo>
                  <a:pt x="0" y="0"/>
                </a:moveTo>
                <a:lnTo>
                  <a:pt x="1997869" y="0"/>
                </a:lnTo>
                <a:lnTo>
                  <a:pt x="1997869" y="1997869"/>
                </a:lnTo>
                <a:lnTo>
                  <a:pt x="0" y="1997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5"/>
          <p:cNvSpPr/>
          <p:nvPr/>
        </p:nvSpPr>
        <p:spPr>
          <a:xfrm>
            <a:off x="8306701" y="2245319"/>
            <a:ext cx="9981299" cy="6657527"/>
          </a:xfrm>
          <a:custGeom>
            <a:rect b="b" l="l" r="r" t="t"/>
            <a:pathLst>
              <a:path extrusionOk="0" h="6657527" w="9981299">
                <a:moveTo>
                  <a:pt x="0" y="0"/>
                </a:moveTo>
                <a:lnTo>
                  <a:pt x="9981299" y="0"/>
                </a:lnTo>
                <a:lnTo>
                  <a:pt x="9981299" y="6657526"/>
                </a:lnTo>
                <a:lnTo>
                  <a:pt x="0" y="6657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5"/>
          <p:cNvSpPr txBox="1"/>
          <p:nvPr/>
        </p:nvSpPr>
        <p:spPr>
          <a:xfrm>
            <a:off x="669161" y="470152"/>
            <a:ext cx="15930526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344575"/>
                </a:solidFill>
                <a:latin typeface="Roboto"/>
                <a:ea typeface="Roboto"/>
                <a:cs typeface="Roboto"/>
                <a:sym typeface="Roboto"/>
              </a:rPr>
              <a:t>BIBLIOTECA DELLA SCIENZA E DELLA TECNICA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 txBox="1"/>
          <p:nvPr/>
        </p:nvSpPr>
        <p:spPr>
          <a:xfrm>
            <a:off x="718685" y="9363890"/>
            <a:ext cx="8014877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@bibliotecadellescienze.pavia</a:t>
            </a:r>
            <a:endParaRPr/>
          </a:p>
        </p:txBody>
      </p:sp>
      <p:sp>
        <p:nvSpPr>
          <p:cNvPr id="148" name="Google Shape;148;p6"/>
          <p:cNvSpPr/>
          <p:nvPr/>
        </p:nvSpPr>
        <p:spPr>
          <a:xfrm>
            <a:off x="335146" y="9280389"/>
            <a:ext cx="767079" cy="767079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9" name="Google Shape;149;p6"/>
          <p:cNvSpPr/>
          <p:nvPr/>
        </p:nvSpPr>
        <p:spPr>
          <a:xfrm>
            <a:off x="16290131" y="29766"/>
            <a:ext cx="1997869" cy="1997869"/>
          </a:xfrm>
          <a:custGeom>
            <a:rect b="b" l="l" r="r" t="t"/>
            <a:pathLst>
              <a:path extrusionOk="0" h="1997869" w="1997869">
                <a:moveTo>
                  <a:pt x="0" y="0"/>
                </a:moveTo>
                <a:lnTo>
                  <a:pt x="1997869" y="0"/>
                </a:lnTo>
                <a:lnTo>
                  <a:pt x="1997869" y="1997868"/>
                </a:lnTo>
                <a:lnTo>
                  <a:pt x="0" y="1997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6"/>
          <p:cNvSpPr/>
          <p:nvPr/>
        </p:nvSpPr>
        <p:spPr>
          <a:xfrm>
            <a:off x="-12863" y="2027634"/>
            <a:ext cx="10183331" cy="6792282"/>
          </a:xfrm>
          <a:custGeom>
            <a:rect b="b" l="l" r="r" t="t"/>
            <a:pathLst>
              <a:path extrusionOk="0" h="6792282" w="10183331">
                <a:moveTo>
                  <a:pt x="0" y="0"/>
                </a:moveTo>
                <a:lnTo>
                  <a:pt x="10183331" y="0"/>
                </a:lnTo>
                <a:lnTo>
                  <a:pt x="10183331" y="6792282"/>
                </a:lnTo>
                <a:lnTo>
                  <a:pt x="0" y="6792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6"/>
          <p:cNvSpPr txBox="1"/>
          <p:nvPr/>
        </p:nvSpPr>
        <p:spPr>
          <a:xfrm>
            <a:off x="9763896" y="3598925"/>
            <a:ext cx="8954059" cy="458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344575"/>
                </a:solidFill>
                <a:latin typeface="Roboto"/>
                <a:ea typeface="Roboto"/>
                <a:cs typeface="Roboto"/>
                <a:sym typeface="Roboto"/>
              </a:rPr>
              <a:t>Biblioteca Orto Botanico</a:t>
            </a:r>
            <a:r>
              <a:rPr b="1" i="0" lang="en-US" sz="5000" u="none" cap="none" strike="noStrike">
                <a:solidFill>
                  <a:srgbClr val="CC141D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(centro città)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Lun-Gio 8.30-17.00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Ven 8.30-12.00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Scienze Naturali</a:t>
            </a:r>
            <a:endParaRPr/>
          </a:p>
        </p:txBody>
      </p:sp>
      <p:sp>
        <p:nvSpPr>
          <p:cNvPr id="152" name="Google Shape;152;p6"/>
          <p:cNvSpPr txBox="1"/>
          <p:nvPr/>
        </p:nvSpPr>
        <p:spPr>
          <a:xfrm>
            <a:off x="557691" y="614363"/>
            <a:ext cx="15930526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344575"/>
                </a:solidFill>
                <a:latin typeface="Roboto"/>
                <a:ea typeface="Roboto"/>
                <a:cs typeface="Roboto"/>
                <a:sym typeface="Roboto"/>
              </a:rPr>
              <a:t>BIBLIOTECA DELLA SCIENZA E DELLA TECNICA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02294" y="1447309"/>
            <a:ext cx="4413056" cy="441305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7"/>
          <p:cNvSpPr/>
          <p:nvPr/>
        </p:nvSpPr>
        <p:spPr>
          <a:xfrm>
            <a:off x="12233471" y="3613451"/>
            <a:ext cx="4502370" cy="4502370"/>
          </a:xfrm>
          <a:custGeom>
            <a:rect b="b" l="l" r="r" t="t"/>
            <a:pathLst>
              <a:path extrusionOk="0" h="4502370" w="4502370">
                <a:moveTo>
                  <a:pt x="0" y="0"/>
                </a:moveTo>
                <a:lnTo>
                  <a:pt x="4502370" y="0"/>
                </a:lnTo>
                <a:lnTo>
                  <a:pt x="4502370" y="4502371"/>
                </a:lnTo>
                <a:lnTo>
                  <a:pt x="0" y="45023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p7"/>
          <p:cNvSpPr txBox="1"/>
          <p:nvPr/>
        </p:nvSpPr>
        <p:spPr>
          <a:xfrm>
            <a:off x="2410444" y="2501312"/>
            <a:ext cx="3928524" cy="2295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Scarica la app per Android</a:t>
            </a:r>
            <a:endParaRPr/>
          </a:p>
        </p:txBody>
      </p:sp>
      <p:pic>
        <p:nvPicPr>
          <p:cNvPr id="160" name="Google Shape;16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72625" y="5525271"/>
            <a:ext cx="4072396" cy="407239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7"/>
          <p:cNvSpPr txBox="1"/>
          <p:nvPr/>
        </p:nvSpPr>
        <p:spPr>
          <a:xfrm>
            <a:off x="2760777" y="6187170"/>
            <a:ext cx="3227857" cy="2295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Scarica la app per Apple</a:t>
            </a:r>
            <a:endParaRPr/>
          </a:p>
        </p:txBody>
      </p:sp>
      <p:sp>
        <p:nvSpPr>
          <p:cNvPr id="162" name="Google Shape;162;p7"/>
          <p:cNvSpPr txBox="1"/>
          <p:nvPr/>
        </p:nvSpPr>
        <p:spPr>
          <a:xfrm>
            <a:off x="2410444" y="614914"/>
            <a:ext cx="12921853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B22F46"/>
                </a:solidFill>
                <a:latin typeface="Roboto"/>
                <a:ea typeface="Roboto"/>
                <a:cs typeface="Roboto"/>
                <a:sym typeface="Roboto"/>
              </a:rPr>
              <a:t>PRENOTA IL TUO POSTO IN BIBLIOTECA </a:t>
            </a:r>
            <a:endParaRPr/>
          </a:p>
        </p:txBody>
      </p:sp>
      <p:sp>
        <p:nvSpPr>
          <p:cNvPr id="163" name="Google Shape;163;p7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/>
          <p:nvPr/>
        </p:nvSpPr>
        <p:spPr>
          <a:xfrm>
            <a:off x="15027721" y="0"/>
            <a:ext cx="3260279" cy="3260279"/>
          </a:xfrm>
          <a:custGeom>
            <a:rect b="b" l="l" r="r" t="t"/>
            <a:pathLst>
              <a:path extrusionOk="0" h="3260279" w="3260279">
                <a:moveTo>
                  <a:pt x="0" y="0"/>
                </a:moveTo>
                <a:lnTo>
                  <a:pt x="3260279" y="0"/>
                </a:lnTo>
                <a:lnTo>
                  <a:pt x="3260279" y="3260279"/>
                </a:lnTo>
                <a:lnTo>
                  <a:pt x="0" y="3260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8"/>
          <p:cNvSpPr/>
          <p:nvPr/>
        </p:nvSpPr>
        <p:spPr>
          <a:xfrm>
            <a:off x="559000" y="549305"/>
            <a:ext cx="1080834" cy="1080834"/>
          </a:xfrm>
          <a:custGeom>
            <a:rect b="b" l="l" r="r" t="t"/>
            <a:pathLst>
              <a:path extrusionOk="0" h="1080834" w="1080834">
                <a:moveTo>
                  <a:pt x="0" y="0"/>
                </a:moveTo>
                <a:lnTo>
                  <a:pt x="1080834" y="0"/>
                </a:lnTo>
                <a:lnTo>
                  <a:pt x="1080834" y="1080835"/>
                </a:lnTo>
                <a:lnTo>
                  <a:pt x="0" y="1080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8"/>
          <p:cNvSpPr/>
          <p:nvPr/>
        </p:nvSpPr>
        <p:spPr>
          <a:xfrm>
            <a:off x="568146" y="2438685"/>
            <a:ext cx="1071689" cy="1071689"/>
          </a:xfrm>
          <a:custGeom>
            <a:rect b="b" l="l" r="r" t="t"/>
            <a:pathLst>
              <a:path extrusionOk="0" h="1071689" w="1071689">
                <a:moveTo>
                  <a:pt x="0" y="0"/>
                </a:moveTo>
                <a:lnTo>
                  <a:pt x="1071688" y="0"/>
                </a:lnTo>
                <a:lnTo>
                  <a:pt x="1071688" y="1071689"/>
                </a:lnTo>
                <a:lnTo>
                  <a:pt x="0" y="10716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8"/>
          <p:cNvSpPr/>
          <p:nvPr/>
        </p:nvSpPr>
        <p:spPr>
          <a:xfrm>
            <a:off x="559000" y="4421276"/>
            <a:ext cx="1065307" cy="1065307"/>
          </a:xfrm>
          <a:custGeom>
            <a:rect b="b" l="l" r="r" t="t"/>
            <a:pathLst>
              <a:path extrusionOk="0" h="1065307" w="1065307">
                <a:moveTo>
                  <a:pt x="0" y="0"/>
                </a:moveTo>
                <a:lnTo>
                  <a:pt x="1065307" y="0"/>
                </a:lnTo>
                <a:lnTo>
                  <a:pt x="1065307" y="1065307"/>
                </a:lnTo>
                <a:lnTo>
                  <a:pt x="0" y="10653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8"/>
          <p:cNvSpPr/>
          <p:nvPr/>
        </p:nvSpPr>
        <p:spPr>
          <a:xfrm>
            <a:off x="543473" y="6400983"/>
            <a:ext cx="1080834" cy="1080834"/>
          </a:xfrm>
          <a:custGeom>
            <a:rect b="b" l="l" r="r" t="t"/>
            <a:pathLst>
              <a:path extrusionOk="0" h="1080834" w="1080834">
                <a:moveTo>
                  <a:pt x="0" y="0"/>
                </a:moveTo>
                <a:lnTo>
                  <a:pt x="1080834" y="0"/>
                </a:lnTo>
                <a:lnTo>
                  <a:pt x="1080834" y="1080834"/>
                </a:lnTo>
                <a:lnTo>
                  <a:pt x="0" y="10808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8"/>
          <p:cNvSpPr/>
          <p:nvPr/>
        </p:nvSpPr>
        <p:spPr>
          <a:xfrm>
            <a:off x="480519" y="8177466"/>
            <a:ext cx="1080834" cy="1080834"/>
          </a:xfrm>
          <a:custGeom>
            <a:rect b="b" l="l" r="r" t="t"/>
            <a:pathLst>
              <a:path extrusionOk="0" h="1080834" w="1080834">
                <a:moveTo>
                  <a:pt x="0" y="0"/>
                </a:moveTo>
                <a:lnTo>
                  <a:pt x="1080835" y="0"/>
                </a:lnTo>
                <a:lnTo>
                  <a:pt x="1080835" y="1080834"/>
                </a:lnTo>
                <a:lnTo>
                  <a:pt x="0" y="10808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8"/>
          <p:cNvSpPr txBox="1"/>
          <p:nvPr/>
        </p:nvSpPr>
        <p:spPr>
          <a:xfrm>
            <a:off x="1975004" y="7932070"/>
            <a:ext cx="15052197" cy="15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Quando arrivi in Biblioteca ricordati di convalidare scansionando il QR CODE che trovi all’ingresso.</a:t>
            </a:r>
            <a:endParaRPr/>
          </a:p>
        </p:txBody>
      </p:sp>
      <p:sp>
        <p:nvSpPr>
          <p:cNvPr id="175" name="Google Shape;175;p8"/>
          <p:cNvSpPr txBox="1"/>
          <p:nvPr/>
        </p:nvSpPr>
        <p:spPr>
          <a:xfrm>
            <a:off x="1956847" y="549305"/>
            <a:ext cx="1215716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Collegati al sito www.affluences.com </a:t>
            </a:r>
            <a:endParaRPr/>
          </a:p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oppure scarica gratuitamente l’app Affluences</a:t>
            </a:r>
            <a:endParaRPr/>
          </a:p>
        </p:txBody>
      </p:sp>
      <p:sp>
        <p:nvSpPr>
          <p:cNvPr id="176" name="Google Shape;176;p8"/>
          <p:cNvSpPr txBox="1"/>
          <p:nvPr/>
        </p:nvSpPr>
        <p:spPr>
          <a:xfrm>
            <a:off x="1956847" y="2688779"/>
            <a:ext cx="12456021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Cerca la biblioteca digitando il nome nella barra di ricerca</a:t>
            </a:r>
            <a:endParaRPr/>
          </a:p>
        </p:txBody>
      </p:sp>
      <p:sp>
        <p:nvSpPr>
          <p:cNvPr id="177" name="Google Shape;177;p8"/>
          <p:cNvSpPr txBox="1"/>
          <p:nvPr/>
        </p:nvSpPr>
        <p:spPr>
          <a:xfrm>
            <a:off x="1956847" y="4572000"/>
            <a:ext cx="1473518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Scegli tra i servizi disponibili (Sala studio, Sala studio di Gruppo, Consultazione)</a:t>
            </a:r>
            <a:endParaRPr/>
          </a:p>
        </p:txBody>
      </p:sp>
      <p:sp>
        <p:nvSpPr>
          <p:cNvPr id="178" name="Google Shape;178;p8"/>
          <p:cNvSpPr txBox="1"/>
          <p:nvPr/>
        </p:nvSpPr>
        <p:spPr>
          <a:xfrm>
            <a:off x="1956847" y="6400983"/>
            <a:ext cx="1507035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Seleziona giorno e ora e inserisci la tua email universitaria, nome e cognome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 txBox="1"/>
          <p:nvPr/>
        </p:nvSpPr>
        <p:spPr>
          <a:xfrm>
            <a:off x="10313718" y="6482023"/>
            <a:ext cx="6603896" cy="1800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Ricordati sempre di prenotare il tuo posto su Affluences</a:t>
            </a:r>
            <a:endParaRPr/>
          </a:p>
        </p:txBody>
      </p:sp>
      <p:sp>
        <p:nvSpPr>
          <p:cNvPr id="184" name="Google Shape;184;p9"/>
          <p:cNvSpPr/>
          <p:nvPr/>
        </p:nvSpPr>
        <p:spPr>
          <a:xfrm>
            <a:off x="15196388" y="7834322"/>
            <a:ext cx="1531251" cy="1531251"/>
          </a:xfrm>
          <a:custGeom>
            <a:rect b="b" l="l" r="r" t="t"/>
            <a:pathLst>
              <a:path extrusionOk="0" h="1531251" w="1531251">
                <a:moveTo>
                  <a:pt x="0" y="0"/>
                </a:moveTo>
                <a:lnTo>
                  <a:pt x="1531251" y="0"/>
                </a:lnTo>
                <a:lnTo>
                  <a:pt x="1531251" y="1531251"/>
                </a:lnTo>
                <a:lnTo>
                  <a:pt x="0" y="1531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9"/>
          <p:cNvSpPr/>
          <p:nvPr/>
        </p:nvSpPr>
        <p:spPr>
          <a:xfrm>
            <a:off x="9738127" y="4949870"/>
            <a:ext cx="1962586" cy="1931512"/>
          </a:xfrm>
          <a:custGeom>
            <a:rect b="b" l="l" r="r" t="t"/>
            <a:pathLst>
              <a:path extrusionOk="0" h="1931512" w="1962586">
                <a:moveTo>
                  <a:pt x="0" y="0"/>
                </a:moveTo>
                <a:lnTo>
                  <a:pt x="1962587" y="0"/>
                </a:lnTo>
                <a:lnTo>
                  <a:pt x="1962587" y="1931512"/>
                </a:lnTo>
                <a:lnTo>
                  <a:pt x="0" y="1931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9"/>
          <p:cNvSpPr/>
          <p:nvPr/>
        </p:nvSpPr>
        <p:spPr>
          <a:xfrm>
            <a:off x="16608961" y="29766"/>
            <a:ext cx="1679039" cy="1679039"/>
          </a:xfrm>
          <a:custGeom>
            <a:rect b="b" l="l" r="r" t="t"/>
            <a:pathLst>
              <a:path extrusionOk="0" h="1679039" w="1679039">
                <a:moveTo>
                  <a:pt x="0" y="0"/>
                </a:moveTo>
                <a:lnTo>
                  <a:pt x="1679039" y="0"/>
                </a:lnTo>
                <a:lnTo>
                  <a:pt x="1679039" y="1679039"/>
                </a:lnTo>
                <a:lnTo>
                  <a:pt x="0" y="1679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9"/>
          <p:cNvSpPr txBox="1"/>
          <p:nvPr/>
        </p:nvSpPr>
        <p:spPr>
          <a:xfrm>
            <a:off x="3765891" y="454948"/>
            <a:ext cx="9577219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B141D"/>
                </a:solidFill>
                <a:latin typeface="Roboto"/>
                <a:ea typeface="Roboto"/>
                <a:cs typeface="Roboto"/>
                <a:sym typeface="Roboto"/>
              </a:rPr>
              <a:t>BIBLIOTECA DELLE SCIENZE</a:t>
            </a:r>
            <a:endParaRPr/>
          </a:p>
        </p:txBody>
      </p:sp>
      <p:sp>
        <p:nvSpPr>
          <p:cNvPr id="188" name="Google Shape;188;p9"/>
          <p:cNvSpPr txBox="1"/>
          <p:nvPr/>
        </p:nvSpPr>
        <p:spPr>
          <a:xfrm>
            <a:off x="2442476" y="1537646"/>
            <a:ext cx="13056473" cy="24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Sono disponibili 8</a:t>
            </a: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box per lo studio di gruppo</a:t>
            </a: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dove è possibile confrontarsi, parlare, lavorare a progetti insieme ad altri, senza dover mantenere il silenzio, tutti dotati di prese di corrente.</a:t>
            </a:r>
            <a:endParaRPr/>
          </a:p>
        </p:txBody>
      </p:sp>
      <p:sp>
        <p:nvSpPr>
          <p:cNvPr id="189" name="Google Shape;189;p9"/>
          <p:cNvSpPr/>
          <p:nvPr/>
        </p:nvSpPr>
        <p:spPr>
          <a:xfrm>
            <a:off x="0" y="4592975"/>
            <a:ext cx="7971574" cy="5711761"/>
          </a:xfrm>
          <a:custGeom>
            <a:rect b="b" l="l" r="r" t="t"/>
            <a:pathLst>
              <a:path extrusionOk="0" h="6108835" w="8113561">
                <a:moveTo>
                  <a:pt x="0" y="0"/>
                </a:moveTo>
                <a:lnTo>
                  <a:pt x="8113561" y="0"/>
                </a:lnTo>
                <a:lnTo>
                  <a:pt x="8113561" y="6108835"/>
                </a:lnTo>
                <a:lnTo>
                  <a:pt x="0" y="61088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 txBox="1"/>
          <p:nvPr/>
        </p:nvSpPr>
        <p:spPr>
          <a:xfrm>
            <a:off x="1028700" y="454948"/>
            <a:ext cx="15355941" cy="1657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344575"/>
                </a:solidFill>
                <a:latin typeface="Roboto"/>
                <a:ea typeface="Roboto"/>
                <a:cs typeface="Roboto"/>
                <a:sym typeface="Roboto"/>
              </a:rPr>
              <a:t>BIBLIOTECA DELLA SCIENZA E DELLA TECNCA</a:t>
            </a:r>
            <a:endParaRPr/>
          </a:p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344575"/>
                </a:solidFill>
                <a:latin typeface="Roboto"/>
                <a:ea typeface="Roboto"/>
                <a:cs typeface="Roboto"/>
                <a:sym typeface="Roboto"/>
              </a:rPr>
              <a:t>Biblioteca Botta 2 Golgi Spallanzani</a:t>
            </a:r>
            <a:endParaRPr/>
          </a:p>
        </p:txBody>
      </p:sp>
      <p:sp>
        <p:nvSpPr>
          <p:cNvPr id="195" name="Google Shape;195;p10"/>
          <p:cNvSpPr/>
          <p:nvPr/>
        </p:nvSpPr>
        <p:spPr>
          <a:xfrm>
            <a:off x="16290131" y="29766"/>
            <a:ext cx="1997869" cy="1997869"/>
          </a:xfrm>
          <a:custGeom>
            <a:rect b="b" l="l" r="r" t="t"/>
            <a:pathLst>
              <a:path extrusionOk="0" h="1997869" w="1997869">
                <a:moveTo>
                  <a:pt x="0" y="0"/>
                </a:moveTo>
                <a:lnTo>
                  <a:pt x="1997869" y="0"/>
                </a:lnTo>
                <a:lnTo>
                  <a:pt x="1997869" y="1997868"/>
                </a:lnTo>
                <a:lnTo>
                  <a:pt x="0" y="1997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10"/>
          <p:cNvSpPr txBox="1"/>
          <p:nvPr/>
        </p:nvSpPr>
        <p:spPr>
          <a:xfrm>
            <a:off x="10910808" y="7721150"/>
            <a:ext cx="6603896" cy="1800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Ricordati sempre di prenotare il tuo posto su Affluences</a:t>
            </a:r>
            <a:endParaRPr/>
          </a:p>
        </p:txBody>
      </p:sp>
      <p:sp>
        <p:nvSpPr>
          <p:cNvPr id="197" name="Google Shape;197;p10"/>
          <p:cNvSpPr/>
          <p:nvPr/>
        </p:nvSpPr>
        <p:spPr>
          <a:xfrm>
            <a:off x="9741441" y="7333402"/>
            <a:ext cx="1962586" cy="1931512"/>
          </a:xfrm>
          <a:custGeom>
            <a:rect b="b" l="l" r="r" t="t"/>
            <a:pathLst>
              <a:path extrusionOk="0" h="1931512" w="1962586">
                <a:moveTo>
                  <a:pt x="0" y="0"/>
                </a:moveTo>
                <a:lnTo>
                  <a:pt x="1962586" y="0"/>
                </a:lnTo>
                <a:lnTo>
                  <a:pt x="1962586" y="1931513"/>
                </a:lnTo>
                <a:lnTo>
                  <a:pt x="0" y="19315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10"/>
          <p:cNvSpPr/>
          <p:nvPr/>
        </p:nvSpPr>
        <p:spPr>
          <a:xfrm>
            <a:off x="16749075" y="8846976"/>
            <a:ext cx="1531251" cy="1439376"/>
          </a:xfrm>
          <a:custGeom>
            <a:rect b="b" l="l" r="r" t="t"/>
            <a:pathLst>
              <a:path extrusionOk="0" h="1531251" w="1531251">
                <a:moveTo>
                  <a:pt x="0" y="0"/>
                </a:moveTo>
                <a:lnTo>
                  <a:pt x="1531250" y="0"/>
                </a:lnTo>
                <a:lnTo>
                  <a:pt x="1531250" y="1531251"/>
                </a:lnTo>
                <a:lnTo>
                  <a:pt x="0" y="15312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10"/>
          <p:cNvSpPr/>
          <p:nvPr/>
        </p:nvSpPr>
        <p:spPr>
          <a:xfrm>
            <a:off x="0" y="2984268"/>
            <a:ext cx="9741441" cy="5862716"/>
          </a:xfrm>
          <a:custGeom>
            <a:rect b="b" l="l" r="r" t="t"/>
            <a:pathLst>
              <a:path extrusionOk="0" h="5862716" w="9741441">
                <a:moveTo>
                  <a:pt x="0" y="0"/>
                </a:moveTo>
                <a:lnTo>
                  <a:pt x="9741441" y="0"/>
                </a:lnTo>
                <a:lnTo>
                  <a:pt x="9741441" y="5862715"/>
                </a:lnTo>
                <a:lnTo>
                  <a:pt x="0" y="5862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-24618"/>
            </a:stretch>
          </a:blipFill>
          <a:ln>
            <a:noFill/>
          </a:ln>
        </p:spPr>
      </p:sp>
      <p:sp>
        <p:nvSpPr>
          <p:cNvPr id="200" name="Google Shape;200;p10"/>
          <p:cNvSpPr txBox="1"/>
          <p:nvPr/>
        </p:nvSpPr>
        <p:spPr>
          <a:xfrm>
            <a:off x="10522950" y="2727775"/>
            <a:ext cx="7424400" cy="43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Sono disponibili 6</a:t>
            </a: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box per lo studio di gruppo</a:t>
            </a: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dove è possibile confrontarsi, parlare, lavorare a progetti insieme ad altri, senza dover mantenere il silenzio, tutti dotati di prese di corrente.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"/>
          <p:cNvSpPr txBox="1"/>
          <p:nvPr/>
        </p:nvSpPr>
        <p:spPr>
          <a:xfrm>
            <a:off x="2602931" y="552615"/>
            <a:ext cx="11988138" cy="942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99" u="none" cap="none" strike="noStrike">
                <a:solidFill>
                  <a:srgbClr val="B22F46"/>
                </a:solidFill>
                <a:latin typeface="Roboto"/>
                <a:ea typeface="Roboto"/>
                <a:cs typeface="Roboto"/>
                <a:sym typeface="Roboto"/>
              </a:rPr>
              <a:t>USA LA SMARTCARD</a:t>
            </a:r>
            <a:endParaRPr/>
          </a:p>
        </p:txBody>
      </p:sp>
      <p:sp>
        <p:nvSpPr>
          <p:cNvPr id="206" name="Google Shape;206;p11"/>
          <p:cNvSpPr/>
          <p:nvPr/>
        </p:nvSpPr>
        <p:spPr>
          <a:xfrm>
            <a:off x="9030905" y="3072326"/>
            <a:ext cx="8519226" cy="6815381"/>
          </a:xfrm>
          <a:custGeom>
            <a:rect b="b" l="l" r="r" t="t"/>
            <a:pathLst>
              <a:path extrusionOk="0" h="6815381" w="8519226">
                <a:moveTo>
                  <a:pt x="0" y="0"/>
                </a:moveTo>
                <a:lnTo>
                  <a:pt x="8519227" y="0"/>
                </a:lnTo>
                <a:lnTo>
                  <a:pt x="8519227" y="6815381"/>
                </a:lnTo>
                <a:lnTo>
                  <a:pt x="0" y="68153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11"/>
          <p:cNvSpPr/>
          <p:nvPr/>
        </p:nvSpPr>
        <p:spPr>
          <a:xfrm>
            <a:off x="1028700" y="3977017"/>
            <a:ext cx="7026957" cy="4481520"/>
          </a:xfrm>
          <a:custGeom>
            <a:rect b="b" l="l" r="r" t="t"/>
            <a:pathLst>
              <a:path extrusionOk="0" h="1422527" w="2230501">
                <a:moveTo>
                  <a:pt x="0" y="0"/>
                </a:moveTo>
                <a:lnTo>
                  <a:pt x="2230501" y="0"/>
                </a:lnTo>
                <a:lnTo>
                  <a:pt x="2230501" y="1422527"/>
                </a:lnTo>
                <a:lnTo>
                  <a:pt x="0" y="1422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1" l="0" r="2" t="0"/>
            </a:stretch>
          </a:blipFill>
          <a:ln>
            <a:noFill/>
          </a:ln>
        </p:spPr>
      </p:sp>
      <p:sp>
        <p:nvSpPr>
          <p:cNvPr id="208" name="Google Shape;208;p11"/>
          <p:cNvSpPr/>
          <p:nvPr/>
        </p:nvSpPr>
        <p:spPr>
          <a:xfrm>
            <a:off x="16910697" y="4009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1"/>
                </a:lnTo>
                <a:lnTo>
                  <a:pt x="0" y="1491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"/>
          <p:cNvSpPr/>
          <p:nvPr/>
        </p:nvSpPr>
        <p:spPr>
          <a:xfrm>
            <a:off x="9893978" y="4027799"/>
            <a:ext cx="7026957" cy="4481520"/>
          </a:xfrm>
          <a:custGeom>
            <a:rect b="b" l="l" r="r" t="t"/>
            <a:pathLst>
              <a:path extrusionOk="0" h="1422527" w="2230501">
                <a:moveTo>
                  <a:pt x="0" y="0"/>
                </a:moveTo>
                <a:lnTo>
                  <a:pt x="2230501" y="0"/>
                </a:lnTo>
                <a:lnTo>
                  <a:pt x="2230501" y="1422527"/>
                </a:lnTo>
                <a:lnTo>
                  <a:pt x="0" y="1422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1" l="0" r="2" t="0"/>
            </a:stretch>
          </a:blipFill>
          <a:ln>
            <a:noFill/>
          </a:ln>
        </p:spPr>
      </p:sp>
      <p:sp>
        <p:nvSpPr>
          <p:cNvPr id="214" name="Google Shape;214;p12"/>
          <p:cNvSpPr/>
          <p:nvPr/>
        </p:nvSpPr>
        <p:spPr>
          <a:xfrm>
            <a:off x="752085" y="3170909"/>
            <a:ext cx="8020682" cy="6416546"/>
          </a:xfrm>
          <a:custGeom>
            <a:rect b="b" l="l" r="r" t="t"/>
            <a:pathLst>
              <a:path extrusionOk="0" h="6416546" w="8020682">
                <a:moveTo>
                  <a:pt x="0" y="0"/>
                </a:moveTo>
                <a:lnTo>
                  <a:pt x="8020682" y="0"/>
                </a:lnTo>
                <a:lnTo>
                  <a:pt x="8020682" y="6416546"/>
                </a:lnTo>
                <a:lnTo>
                  <a:pt x="0" y="64165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12"/>
          <p:cNvSpPr txBox="1"/>
          <p:nvPr/>
        </p:nvSpPr>
        <p:spPr>
          <a:xfrm>
            <a:off x="1028700" y="732689"/>
            <a:ext cx="16539026" cy="942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99" u="none" cap="none" strike="noStrike">
                <a:solidFill>
                  <a:srgbClr val="B22F46"/>
                </a:solidFill>
                <a:latin typeface="Roboto"/>
                <a:ea typeface="Roboto"/>
                <a:cs typeface="Roboto"/>
                <a:sym typeface="Roboto"/>
              </a:rPr>
              <a:t>USA LA SMARTCARD</a:t>
            </a:r>
            <a:endParaRPr/>
          </a:p>
        </p:txBody>
      </p:sp>
      <p:sp>
        <p:nvSpPr>
          <p:cNvPr id="216" name="Google Shape;216;p12"/>
          <p:cNvSpPr/>
          <p:nvPr/>
        </p:nvSpPr>
        <p:spPr>
          <a:xfrm>
            <a:off x="16879075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3"/>
          <p:cNvSpPr txBox="1"/>
          <p:nvPr/>
        </p:nvSpPr>
        <p:spPr>
          <a:xfrm>
            <a:off x="425181" y="244178"/>
            <a:ext cx="17771394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I SERVIZI DEL SISTEMA BIBLIOTECARIO</a:t>
            </a:r>
            <a:endParaRPr/>
          </a:p>
        </p:txBody>
      </p:sp>
      <p:sp>
        <p:nvSpPr>
          <p:cNvPr id="222" name="Google Shape;222;p13"/>
          <p:cNvSpPr/>
          <p:nvPr/>
        </p:nvSpPr>
        <p:spPr>
          <a:xfrm>
            <a:off x="322201" y="1668485"/>
            <a:ext cx="11245152" cy="7717080"/>
          </a:xfrm>
          <a:custGeom>
            <a:rect b="b" l="l" r="r" t="t"/>
            <a:pathLst>
              <a:path extrusionOk="0" h="6032246" w="8790051">
                <a:moveTo>
                  <a:pt x="0" y="0"/>
                </a:moveTo>
                <a:lnTo>
                  <a:pt x="8790051" y="0"/>
                </a:lnTo>
                <a:lnTo>
                  <a:pt x="8790051" y="6032246"/>
                </a:lnTo>
                <a:lnTo>
                  <a:pt x="0" y="60322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23" name="Google Shape;22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65436" y="4413121"/>
            <a:ext cx="4548425" cy="454842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3"/>
          <p:cNvSpPr txBox="1"/>
          <p:nvPr/>
        </p:nvSpPr>
        <p:spPr>
          <a:xfrm>
            <a:off x="11978713" y="2056192"/>
            <a:ext cx="5921871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Visita il sito del SiBA</a:t>
            </a:r>
            <a:endParaRPr/>
          </a:p>
        </p:txBody>
      </p:sp>
      <p:sp>
        <p:nvSpPr>
          <p:cNvPr id="225" name="Google Shape;225;p13"/>
          <p:cNvSpPr txBox="1"/>
          <p:nvPr/>
        </p:nvSpPr>
        <p:spPr>
          <a:xfrm>
            <a:off x="11859925" y="3030025"/>
            <a:ext cx="6007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biblioteche.unipv.it</a:t>
            </a:r>
            <a:endParaRPr/>
          </a:p>
        </p:txBody>
      </p:sp>
      <p:sp>
        <p:nvSpPr>
          <p:cNvPr id="226" name="Google Shape;226;p13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"/>
          <p:cNvSpPr/>
          <p:nvPr/>
        </p:nvSpPr>
        <p:spPr>
          <a:xfrm>
            <a:off x="594734" y="1543389"/>
            <a:ext cx="13129334" cy="7200221"/>
          </a:xfrm>
          <a:custGeom>
            <a:rect b="b" l="l" r="r" t="t"/>
            <a:pathLst>
              <a:path extrusionOk="0" h="7200221" w="13129334">
                <a:moveTo>
                  <a:pt x="0" y="0"/>
                </a:moveTo>
                <a:lnTo>
                  <a:pt x="13129334" y="0"/>
                </a:lnTo>
                <a:lnTo>
                  <a:pt x="13129334" y="7200222"/>
                </a:lnTo>
                <a:lnTo>
                  <a:pt x="0" y="72002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59" l="0" r="0" t="-259"/>
            </a:stretch>
          </a:blipFill>
          <a:ln>
            <a:noFill/>
          </a:ln>
        </p:spPr>
      </p:sp>
      <p:sp>
        <p:nvSpPr>
          <p:cNvPr id="232" name="Google Shape;232;p14"/>
          <p:cNvSpPr txBox="1"/>
          <p:nvPr/>
        </p:nvSpPr>
        <p:spPr>
          <a:xfrm>
            <a:off x="822945" y="200025"/>
            <a:ext cx="1664211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DOVE CERCARE LIBRI E RIVISTE?</a:t>
            </a:r>
            <a:endParaRPr/>
          </a:p>
        </p:txBody>
      </p:sp>
      <p:pic>
        <p:nvPicPr>
          <p:cNvPr id="233" name="Google Shape;23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010031" y="5364555"/>
            <a:ext cx="3544657" cy="354465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4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5" name="Google Shape;235;p14"/>
          <p:cNvSpPr txBox="1"/>
          <p:nvPr/>
        </p:nvSpPr>
        <p:spPr>
          <a:xfrm>
            <a:off x="12945249" y="9019425"/>
            <a:ext cx="5029500" cy="8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lookup.unipv.it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5"/>
          <p:cNvSpPr txBox="1"/>
          <p:nvPr/>
        </p:nvSpPr>
        <p:spPr>
          <a:xfrm>
            <a:off x="2932907" y="614362"/>
            <a:ext cx="12422185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PRESTITO LIBRI DIGITALI</a:t>
            </a:r>
            <a:endParaRPr/>
          </a:p>
        </p:txBody>
      </p:sp>
      <p:sp>
        <p:nvSpPr>
          <p:cNvPr id="241" name="Google Shape;241;p15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15"/>
          <p:cNvSpPr/>
          <p:nvPr/>
        </p:nvSpPr>
        <p:spPr>
          <a:xfrm>
            <a:off x="8204688" y="3821196"/>
            <a:ext cx="3957283" cy="3957283"/>
          </a:xfrm>
          <a:custGeom>
            <a:rect b="b" l="l" r="r" t="t"/>
            <a:pathLst>
              <a:path extrusionOk="0" h="3957283" w="3957283">
                <a:moveTo>
                  <a:pt x="0" y="0"/>
                </a:moveTo>
                <a:lnTo>
                  <a:pt x="3957283" y="0"/>
                </a:lnTo>
                <a:lnTo>
                  <a:pt x="3957283" y="3957284"/>
                </a:lnTo>
                <a:lnTo>
                  <a:pt x="0" y="3957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15"/>
          <p:cNvSpPr/>
          <p:nvPr/>
        </p:nvSpPr>
        <p:spPr>
          <a:xfrm rot="-1737116">
            <a:off x="341146" y="212987"/>
            <a:ext cx="1332686" cy="1753534"/>
          </a:xfrm>
          <a:custGeom>
            <a:rect b="b" l="l" r="r" t="t"/>
            <a:pathLst>
              <a:path extrusionOk="0" h="1753534" w="1332686">
                <a:moveTo>
                  <a:pt x="0" y="0"/>
                </a:moveTo>
                <a:lnTo>
                  <a:pt x="1332686" y="0"/>
                </a:lnTo>
                <a:lnTo>
                  <a:pt x="1332686" y="1753534"/>
                </a:lnTo>
                <a:lnTo>
                  <a:pt x="0" y="17535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4" name="Google Shape;244;p15"/>
          <p:cNvSpPr txBox="1"/>
          <p:nvPr/>
        </p:nvSpPr>
        <p:spPr>
          <a:xfrm>
            <a:off x="674884" y="3007364"/>
            <a:ext cx="7005300" cy="71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MULTIDISCIPLINARI</a:t>
            </a:r>
            <a:endParaRPr/>
          </a:p>
          <a:p>
            <a:pPr indent="-431800" lvl="1" marL="86359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PERLEGO</a:t>
            </a:r>
            <a:endParaRPr/>
          </a:p>
          <a:p>
            <a:pPr indent="-431800" lvl="1" marL="86359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PANDORACAMPUS</a:t>
            </a:r>
            <a:endParaRPr/>
          </a:p>
          <a:p>
            <a:pPr indent="-431800" lvl="1" marL="86359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EBSCO BOOK</a:t>
            </a:r>
            <a:endParaRPr/>
          </a:p>
          <a:p>
            <a:pPr indent="0" lvl="0" marL="0" marR="0" rtl="0" algn="just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99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AREA TECNICO SCIENTIFICA</a:t>
            </a:r>
            <a:endParaRPr/>
          </a:p>
          <a:p>
            <a:pPr indent="-431800" lvl="1" marL="86359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ZANICHELLI </a:t>
            </a:r>
            <a:endParaRPr/>
          </a:p>
          <a:p>
            <a:pPr indent="-431800" lvl="1" marL="86359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PEARSOIN</a:t>
            </a:r>
            <a:endParaRPr/>
          </a:p>
          <a:p>
            <a:pPr indent="0" lvl="0" marL="0" marR="0" rtl="0" algn="just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99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AREA MEDICA</a:t>
            </a:r>
            <a:endParaRPr/>
          </a:p>
          <a:p>
            <a:pPr indent="-431800" lvl="1" marL="86359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EDRA </a:t>
            </a:r>
            <a:endParaRPr/>
          </a:p>
        </p:txBody>
      </p:sp>
      <p:sp>
        <p:nvSpPr>
          <p:cNvPr id="245" name="Google Shape;245;p15"/>
          <p:cNvSpPr txBox="1"/>
          <p:nvPr/>
        </p:nvSpPr>
        <p:spPr>
          <a:xfrm>
            <a:off x="1536000" y="1917400"/>
            <a:ext cx="1537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Sei piattaforme per il</a:t>
            </a: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PRESTITO DIGITALE </a:t>
            </a:r>
            <a:r>
              <a:rPr b="0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 LIBRI ELETTRONICI</a:t>
            </a:r>
            <a:endParaRPr/>
          </a:p>
        </p:txBody>
      </p:sp>
      <p:sp>
        <p:nvSpPr>
          <p:cNvPr id="246" name="Google Shape;246;p15"/>
          <p:cNvSpPr txBox="1"/>
          <p:nvPr/>
        </p:nvSpPr>
        <p:spPr>
          <a:xfrm>
            <a:off x="6580197" y="3007364"/>
            <a:ext cx="7594763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MODALITA’ DI ACCESSO</a:t>
            </a:r>
            <a:endParaRPr/>
          </a:p>
        </p:txBody>
      </p:sp>
      <p:sp>
        <p:nvSpPr>
          <p:cNvPr id="247" name="Google Shape;247;p15"/>
          <p:cNvSpPr/>
          <p:nvPr/>
        </p:nvSpPr>
        <p:spPr>
          <a:xfrm>
            <a:off x="8930803" y="7988030"/>
            <a:ext cx="2505052" cy="1935153"/>
          </a:xfrm>
          <a:custGeom>
            <a:rect b="b" l="l" r="r" t="t"/>
            <a:pathLst>
              <a:path extrusionOk="0" h="1935153" w="2505052">
                <a:moveTo>
                  <a:pt x="0" y="0"/>
                </a:moveTo>
                <a:lnTo>
                  <a:pt x="2505052" y="0"/>
                </a:lnTo>
                <a:lnTo>
                  <a:pt x="2505052" y="1935153"/>
                </a:lnTo>
                <a:lnTo>
                  <a:pt x="0" y="1935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8" name="Google Shape;248;p15"/>
          <p:cNvSpPr txBox="1"/>
          <p:nvPr/>
        </p:nvSpPr>
        <p:spPr>
          <a:xfrm>
            <a:off x="11731830" y="8517565"/>
            <a:ext cx="1186243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-US" sz="5000" u="none" cap="none" strike="noStrike">
                <a:solidFill>
                  <a:srgbClr val="B22F46"/>
                </a:solidFill>
                <a:latin typeface="Roboto"/>
                <a:ea typeface="Roboto"/>
                <a:cs typeface="Roboto"/>
                <a:sym typeface="Roboto"/>
              </a:rPr>
              <a:t>reference@unipv.it</a:t>
            </a:r>
            <a:endParaRPr/>
          </a:p>
        </p:txBody>
      </p:sp>
      <p:sp>
        <p:nvSpPr>
          <p:cNvPr id="249" name="Google Shape;249;p15"/>
          <p:cNvSpPr txBox="1"/>
          <p:nvPr/>
        </p:nvSpPr>
        <p:spPr>
          <a:xfrm>
            <a:off x="12465325" y="4461294"/>
            <a:ext cx="5301672" cy="24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1800" lvl="1" marL="86359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Roboto"/>
              <a:buAutoNum type="arabicPeriod"/>
            </a:pP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biblioteche.unipv.it</a:t>
            </a:r>
            <a:endParaRPr/>
          </a:p>
          <a:p>
            <a:pPr indent="-431800" lvl="1" marL="86359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Roboto"/>
              <a:buAutoNum type="arabicPeriod"/>
            </a:pP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Servizi</a:t>
            </a:r>
            <a:endParaRPr/>
          </a:p>
          <a:p>
            <a:pPr indent="-431800" lvl="1" marL="86359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Roboto"/>
              <a:buAutoNum type="arabicPeriod"/>
            </a:pPr>
            <a:r>
              <a:rPr b="1" i="0" lang="en-US" sz="3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Prestito e Prestito digitale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6"/>
          <p:cNvSpPr txBox="1"/>
          <p:nvPr/>
        </p:nvSpPr>
        <p:spPr>
          <a:xfrm>
            <a:off x="10208770" y="6155969"/>
            <a:ext cx="6252824" cy="1457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Connessione fuori ateneo</a:t>
            </a:r>
            <a:endParaRPr/>
          </a:p>
        </p:txBody>
      </p:sp>
      <p:sp>
        <p:nvSpPr>
          <p:cNvPr id="255" name="Google Shape;255;p16"/>
          <p:cNvSpPr/>
          <p:nvPr/>
        </p:nvSpPr>
        <p:spPr>
          <a:xfrm rot="10800000">
            <a:off x="7586979" y="5462164"/>
            <a:ext cx="2868073" cy="2541830"/>
          </a:xfrm>
          <a:custGeom>
            <a:rect b="b" l="l" r="r" t="t"/>
            <a:pathLst>
              <a:path extrusionOk="0" h="2541830" w="2868073">
                <a:moveTo>
                  <a:pt x="0" y="0"/>
                </a:moveTo>
                <a:lnTo>
                  <a:pt x="2868074" y="0"/>
                </a:lnTo>
                <a:lnTo>
                  <a:pt x="2868074" y="2541830"/>
                </a:lnTo>
                <a:lnTo>
                  <a:pt x="0" y="2541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56" name="Google Shape;25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4787" y="4264199"/>
            <a:ext cx="4937760" cy="493776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6"/>
          <p:cNvSpPr/>
          <p:nvPr/>
        </p:nvSpPr>
        <p:spPr>
          <a:xfrm>
            <a:off x="8930803" y="7932035"/>
            <a:ext cx="3048499" cy="2354965"/>
          </a:xfrm>
          <a:custGeom>
            <a:rect b="b" l="l" r="r" t="t"/>
            <a:pathLst>
              <a:path extrusionOk="0" h="2354965" w="3048499">
                <a:moveTo>
                  <a:pt x="0" y="0"/>
                </a:moveTo>
                <a:lnTo>
                  <a:pt x="3048499" y="0"/>
                </a:lnTo>
                <a:lnTo>
                  <a:pt x="3048499" y="2354965"/>
                </a:lnTo>
                <a:lnTo>
                  <a:pt x="0" y="23549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16"/>
          <p:cNvSpPr/>
          <p:nvPr/>
        </p:nvSpPr>
        <p:spPr>
          <a:xfrm>
            <a:off x="7425578" y="2019549"/>
            <a:ext cx="3190875" cy="1905000"/>
          </a:xfrm>
          <a:custGeom>
            <a:rect b="b" l="l" r="r" t="t"/>
            <a:pathLst>
              <a:path extrusionOk="0" h="1905000" w="3190875">
                <a:moveTo>
                  <a:pt x="0" y="0"/>
                </a:moveTo>
                <a:lnTo>
                  <a:pt x="3190875" y="0"/>
                </a:lnTo>
                <a:lnTo>
                  <a:pt x="3190875" y="1905000"/>
                </a:lnTo>
                <a:lnTo>
                  <a:pt x="0" y="1905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16"/>
          <p:cNvSpPr txBox="1"/>
          <p:nvPr/>
        </p:nvSpPr>
        <p:spPr>
          <a:xfrm>
            <a:off x="822945" y="257368"/>
            <a:ext cx="1664211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COME ACCEDERE ALLE RISORSE DIGITALI?</a:t>
            </a:r>
            <a:endParaRPr/>
          </a:p>
        </p:txBody>
      </p:sp>
      <p:sp>
        <p:nvSpPr>
          <p:cNvPr id="260" name="Google Shape;260;p16"/>
          <p:cNvSpPr txBox="1"/>
          <p:nvPr/>
        </p:nvSpPr>
        <p:spPr>
          <a:xfrm>
            <a:off x="7586979" y="1404937"/>
            <a:ext cx="9909996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PROXYBIB</a:t>
            </a:r>
            <a:endParaRPr/>
          </a:p>
        </p:txBody>
      </p:sp>
      <p:sp>
        <p:nvSpPr>
          <p:cNvPr id="261" name="Google Shape;261;p16"/>
          <p:cNvSpPr txBox="1"/>
          <p:nvPr/>
        </p:nvSpPr>
        <p:spPr>
          <a:xfrm>
            <a:off x="5232826" y="3682365"/>
            <a:ext cx="13492951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Institutional Login SHIBBOLETH</a:t>
            </a:r>
            <a:endParaRPr/>
          </a:p>
        </p:txBody>
      </p:sp>
      <p:sp>
        <p:nvSpPr>
          <p:cNvPr id="262" name="Google Shape;262;p16"/>
          <p:cNvSpPr txBox="1"/>
          <p:nvPr/>
        </p:nvSpPr>
        <p:spPr>
          <a:xfrm>
            <a:off x="12131565" y="8651826"/>
            <a:ext cx="11862430" cy="1533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-US" sz="5000" u="none" cap="none" strike="noStrike">
                <a:solidFill>
                  <a:srgbClr val="B22F46"/>
                </a:solidFill>
                <a:latin typeface="Roboto"/>
                <a:ea typeface="Roboto"/>
                <a:cs typeface="Roboto"/>
                <a:sym typeface="Roboto"/>
              </a:rPr>
              <a:t>reference@unipv.it</a:t>
            </a:r>
            <a:endParaRPr/>
          </a:p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000" u="none" cap="none" strike="noStrike">
              <a:solidFill>
                <a:srgbClr val="B22F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"/>
          <p:cNvSpPr txBox="1"/>
          <p:nvPr/>
        </p:nvSpPr>
        <p:spPr>
          <a:xfrm>
            <a:off x="3037191" y="450094"/>
            <a:ext cx="11737753" cy="1657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IL CATALOGO E PRESTITO DEL MATERIALE CARTACEO</a:t>
            </a:r>
            <a:endParaRPr/>
          </a:p>
        </p:txBody>
      </p:sp>
      <p:sp>
        <p:nvSpPr>
          <p:cNvPr id="273" name="Google Shape;273;p17"/>
          <p:cNvSpPr/>
          <p:nvPr/>
        </p:nvSpPr>
        <p:spPr>
          <a:xfrm>
            <a:off x="1648019" y="2693007"/>
            <a:ext cx="14991970" cy="6850856"/>
          </a:xfrm>
          <a:custGeom>
            <a:rect b="b" l="l" r="r" t="t"/>
            <a:pathLst>
              <a:path extrusionOk="0" h="9134475" w="19989292">
                <a:moveTo>
                  <a:pt x="0" y="0"/>
                </a:moveTo>
                <a:lnTo>
                  <a:pt x="19989292" y="0"/>
                </a:lnTo>
                <a:lnTo>
                  <a:pt x="19989292" y="9134475"/>
                </a:lnTo>
                <a:lnTo>
                  <a:pt x="0" y="91344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31" l="0" r="-1400" t="0"/>
            </a:stretch>
          </a:blipFill>
          <a:ln>
            <a:noFill/>
          </a:ln>
        </p:spPr>
      </p:sp>
      <p:sp>
        <p:nvSpPr>
          <p:cNvPr id="274" name="Google Shape;274;p17"/>
          <p:cNvSpPr/>
          <p:nvPr/>
        </p:nvSpPr>
        <p:spPr>
          <a:xfrm>
            <a:off x="7352748" y="2693007"/>
            <a:ext cx="8698230" cy="1668780"/>
          </a:xfrm>
          <a:custGeom>
            <a:rect b="b" l="l" r="r" t="t"/>
            <a:pathLst>
              <a:path extrusionOk="0" h="2225040" w="11597640">
                <a:moveTo>
                  <a:pt x="0" y="396240"/>
                </a:moveTo>
                <a:cubicBezTo>
                  <a:pt x="0" y="176403"/>
                  <a:pt x="183007" y="0"/>
                  <a:pt x="406527" y="0"/>
                </a:cubicBezTo>
                <a:lnTo>
                  <a:pt x="11191113" y="0"/>
                </a:lnTo>
                <a:lnTo>
                  <a:pt x="11191113" y="38100"/>
                </a:lnTo>
                <a:lnTo>
                  <a:pt x="11191113" y="0"/>
                </a:lnTo>
                <a:cubicBezTo>
                  <a:pt x="11414633" y="0"/>
                  <a:pt x="11597640" y="176403"/>
                  <a:pt x="11597640" y="396240"/>
                </a:cubicBezTo>
                <a:lnTo>
                  <a:pt x="11559540" y="396240"/>
                </a:lnTo>
                <a:lnTo>
                  <a:pt x="11597640" y="396240"/>
                </a:lnTo>
                <a:lnTo>
                  <a:pt x="11597640" y="1828800"/>
                </a:lnTo>
                <a:lnTo>
                  <a:pt x="11559540" y="1828800"/>
                </a:lnTo>
                <a:lnTo>
                  <a:pt x="11597640" y="1828800"/>
                </a:lnTo>
                <a:cubicBezTo>
                  <a:pt x="11597640" y="2048637"/>
                  <a:pt x="11414633" y="2225040"/>
                  <a:pt x="11191113" y="2225040"/>
                </a:cubicBezTo>
                <a:lnTo>
                  <a:pt x="11191113" y="2186940"/>
                </a:lnTo>
                <a:lnTo>
                  <a:pt x="11191113" y="2225040"/>
                </a:lnTo>
                <a:lnTo>
                  <a:pt x="406527" y="2225040"/>
                </a:lnTo>
                <a:lnTo>
                  <a:pt x="406527" y="2186940"/>
                </a:lnTo>
                <a:lnTo>
                  <a:pt x="406527" y="2225040"/>
                </a:lnTo>
                <a:cubicBezTo>
                  <a:pt x="183007" y="2225167"/>
                  <a:pt x="0" y="2048764"/>
                  <a:pt x="0" y="1828927"/>
                </a:cubicBezTo>
                <a:lnTo>
                  <a:pt x="0" y="396240"/>
                </a:lnTo>
                <a:lnTo>
                  <a:pt x="38100" y="396240"/>
                </a:lnTo>
                <a:lnTo>
                  <a:pt x="0" y="396240"/>
                </a:lnTo>
                <a:moveTo>
                  <a:pt x="76200" y="396240"/>
                </a:moveTo>
                <a:lnTo>
                  <a:pt x="76200" y="1828800"/>
                </a:lnTo>
                <a:lnTo>
                  <a:pt x="38100" y="1828800"/>
                </a:lnTo>
                <a:lnTo>
                  <a:pt x="76200" y="1828800"/>
                </a:lnTo>
                <a:cubicBezTo>
                  <a:pt x="76200" y="2004568"/>
                  <a:pt x="223012" y="2148840"/>
                  <a:pt x="406527" y="2148840"/>
                </a:cubicBezTo>
                <a:lnTo>
                  <a:pt x="11191113" y="2148840"/>
                </a:lnTo>
                <a:cubicBezTo>
                  <a:pt x="11374628" y="2148840"/>
                  <a:pt x="11521440" y="2004568"/>
                  <a:pt x="11521440" y="1828800"/>
                </a:cubicBezTo>
                <a:lnTo>
                  <a:pt x="11521440" y="396240"/>
                </a:lnTo>
                <a:cubicBezTo>
                  <a:pt x="11521440" y="220472"/>
                  <a:pt x="11374628" y="76200"/>
                  <a:pt x="11191113" y="76200"/>
                </a:cubicBezTo>
                <a:lnTo>
                  <a:pt x="406527" y="76200"/>
                </a:lnTo>
                <a:lnTo>
                  <a:pt x="406527" y="38100"/>
                </a:lnTo>
                <a:lnTo>
                  <a:pt x="406527" y="76200"/>
                </a:lnTo>
                <a:cubicBezTo>
                  <a:pt x="223012" y="76200"/>
                  <a:pt x="76200" y="220472"/>
                  <a:pt x="76200" y="396240"/>
                </a:cubicBezTo>
                <a:close/>
              </a:path>
            </a:pathLst>
          </a:custGeom>
          <a:solidFill>
            <a:srgbClr val="B228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5" name="Google Shape;275;p17"/>
          <p:cNvGrpSpPr/>
          <p:nvPr/>
        </p:nvGrpSpPr>
        <p:grpSpPr>
          <a:xfrm>
            <a:off x="13637895" y="2883573"/>
            <a:ext cx="3036570" cy="280606"/>
            <a:chOff x="0" y="0"/>
            <a:chExt cx="4048760" cy="374142"/>
          </a:xfrm>
        </p:grpSpPr>
        <p:sp>
          <p:nvSpPr>
            <p:cNvPr id="276" name="Google Shape;276;p17"/>
            <p:cNvSpPr/>
            <p:nvPr/>
          </p:nvSpPr>
          <p:spPr>
            <a:xfrm>
              <a:off x="12700" y="12700"/>
              <a:ext cx="4023360" cy="348742"/>
            </a:xfrm>
            <a:custGeom>
              <a:rect b="b" l="l" r="r" t="t"/>
              <a:pathLst>
                <a:path extrusionOk="0" h="348742" w="4023360">
                  <a:moveTo>
                    <a:pt x="0" y="0"/>
                  </a:moveTo>
                  <a:lnTo>
                    <a:pt x="4023360" y="0"/>
                  </a:lnTo>
                  <a:lnTo>
                    <a:pt x="4023360" y="348742"/>
                  </a:lnTo>
                  <a:lnTo>
                    <a:pt x="0" y="348742"/>
                  </a:lnTo>
                  <a:close/>
                </a:path>
              </a:pathLst>
            </a:custGeom>
            <a:solidFill>
              <a:srgbClr val="004D99"/>
            </a:solidFill>
            <a:ln>
              <a:noFill/>
            </a:ln>
          </p:spPr>
        </p:sp>
        <p:sp>
          <p:nvSpPr>
            <p:cNvPr id="277" name="Google Shape;277;p17"/>
            <p:cNvSpPr/>
            <p:nvPr/>
          </p:nvSpPr>
          <p:spPr>
            <a:xfrm>
              <a:off x="0" y="0"/>
              <a:ext cx="4048760" cy="374142"/>
            </a:xfrm>
            <a:custGeom>
              <a:rect b="b" l="l" r="r" t="t"/>
              <a:pathLst>
                <a:path extrusionOk="0" h="374142" w="4048760">
                  <a:moveTo>
                    <a:pt x="12700" y="0"/>
                  </a:moveTo>
                  <a:lnTo>
                    <a:pt x="4036060" y="0"/>
                  </a:lnTo>
                  <a:cubicBezTo>
                    <a:pt x="4043045" y="0"/>
                    <a:pt x="4048760" y="5715"/>
                    <a:pt x="4048760" y="12700"/>
                  </a:cubicBezTo>
                  <a:lnTo>
                    <a:pt x="4048760" y="361442"/>
                  </a:lnTo>
                  <a:cubicBezTo>
                    <a:pt x="4048760" y="368427"/>
                    <a:pt x="4043045" y="374142"/>
                    <a:pt x="4036060" y="374142"/>
                  </a:cubicBezTo>
                  <a:lnTo>
                    <a:pt x="12700" y="374142"/>
                  </a:lnTo>
                  <a:cubicBezTo>
                    <a:pt x="5715" y="374142"/>
                    <a:pt x="0" y="368427"/>
                    <a:pt x="0" y="361442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61442"/>
                  </a:lnTo>
                  <a:lnTo>
                    <a:pt x="12700" y="361442"/>
                  </a:lnTo>
                  <a:lnTo>
                    <a:pt x="12700" y="348742"/>
                  </a:lnTo>
                  <a:lnTo>
                    <a:pt x="4036060" y="348742"/>
                  </a:lnTo>
                  <a:lnTo>
                    <a:pt x="4036060" y="361442"/>
                  </a:lnTo>
                  <a:lnTo>
                    <a:pt x="4023360" y="361442"/>
                  </a:lnTo>
                  <a:lnTo>
                    <a:pt x="4023360" y="12700"/>
                  </a:lnTo>
                  <a:lnTo>
                    <a:pt x="4036060" y="12700"/>
                  </a:lnTo>
                  <a:lnTo>
                    <a:pt x="40360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04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8" name="Google Shape;278;p17"/>
          <p:cNvSpPr/>
          <p:nvPr/>
        </p:nvSpPr>
        <p:spPr>
          <a:xfrm>
            <a:off x="12360162" y="5417820"/>
            <a:ext cx="5012436" cy="4673345"/>
          </a:xfrm>
          <a:custGeom>
            <a:rect b="b" l="l" r="r" t="t"/>
            <a:pathLst>
              <a:path extrusionOk="0" h="6231128" w="6683248">
                <a:moveTo>
                  <a:pt x="0" y="0"/>
                </a:moveTo>
                <a:lnTo>
                  <a:pt x="6683248" y="0"/>
                </a:lnTo>
                <a:lnTo>
                  <a:pt x="6683248" y="6231128"/>
                </a:lnTo>
                <a:lnTo>
                  <a:pt x="0" y="62311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9" name="Google Shape;279;p17"/>
          <p:cNvSpPr/>
          <p:nvPr/>
        </p:nvSpPr>
        <p:spPr>
          <a:xfrm>
            <a:off x="14207610" y="5114923"/>
            <a:ext cx="3363754" cy="4647248"/>
          </a:xfrm>
          <a:custGeom>
            <a:rect b="b" l="l" r="r" t="t"/>
            <a:pathLst>
              <a:path extrusionOk="0" h="6196330" w="4485005">
                <a:moveTo>
                  <a:pt x="0" y="776478"/>
                </a:moveTo>
                <a:cubicBezTo>
                  <a:pt x="0" y="347726"/>
                  <a:pt x="345821" y="0"/>
                  <a:pt x="772922" y="0"/>
                </a:cubicBezTo>
                <a:lnTo>
                  <a:pt x="3712083" y="0"/>
                </a:lnTo>
                <a:lnTo>
                  <a:pt x="3712083" y="38100"/>
                </a:lnTo>
                <a:lnTo>
                  <a:pt x="3712083" y="0"/>
                </a:lnTo>
                <a:cubicBezTo>
                  <a:pt x="4139057" y="0"/>
                  <a:pt x="4485005" y="347726"/>
                  <a:pt x="4485005" y="776478"/>
                </a:cubicBezTo>
                <a:lnTo>
                  <a:pt x="4446905" y="776478"/>
                </a:lnTo>
                <a:lnTo>
                  <a:pt x="4485005" y="776478"/>
                </a:lnTo>
                <a:lnTo>
                  <a:pt x="4485005" y="5419852"/>
                </a:lnTo>
                <a:lnTo>
                  <a:pt x="4446905" y="5419852"/>
                </a:lnTo>
                <a:lnTo>
                  <a:pt x="4485005" y="5419852"/>
                </a:lnTo>
                <a:cubicBezTo>
                  <a:pt x="4485005" y="5848477"/>
                  <a:pt x="4139184" y="6196330"/>
                  <a:pt x="3712083" y="6196330"/>
                </a:cubicBezTo>
                <a:lnTo>
                  <a:pt x="3712083" y="6158230"/>
                </a:lnTo>
                <a:lnTo>
                  <a:pt x="3712083" y="6196330"/>
                </a:lnTo>
                <a:lnTo>
                  <a:pt x="772922" y="6196330"/>
                </a:lnTo>
                <a:lnTo>
                  <a:pt x="772922" y="6158230"/>
                </a:lnTo>
                <a:lnTo>
                  <a:pt x="772922" y="6196330"/>
                </a:lnTo>
                <a:cubicBezTo>
                  <a:pt x="345821" y="6196330"/>
                  <a:pt x="0" y="5848477"/>
                  <a:pt x="0" y="5419852"/>
                </a:cubicBezTo>
                <a:lnTo>
                  <a:pt x="0" y="776478"/>
                </a:lnTo>
                <a:lnTo>
                  <a:pt x="38100" y="776478"/>
                </a:lnTo>
                <a:lnTo>
                  <a:pt x="0" y="776478"/>
                </a:lnTo>
                <a:moveTo>
                  <a:pt x="76200" y="776478"/>
                </a:moveTo>
                <a:lnTo>
                  <a:pt x="76200" y="5419852"/>
                </a:lnTo>
                <a:lnTo>
                  <a:pt x="38100" y="5419852"/>
                </a:lnTo>
                <a:lnTo>
                  <a:pt x="76200" y="5419852"/>
                </a:lnTo>
                <a:cubicBezTo>
                  <a:pt x="76200" y="5806694"/>
                  <a:pt x="388239" y="6120130"/>
                  <a:pt x="772922" y="6120130"/>
                </a:cubicBezTo>
                <a:lnTo>
                  <a:pt x="3712083" y="6120130"/>
                </a:lnTo>
                <a:cubicBezTo>
                  <a:pt x="4096639" y="6120130"/>
                  <a:pt x="4408805" y="5806821"/>
                  <a:pt x="4408805" y="5419852"/>
                </a:cubicBezTo>
                <a:lnTo>
                  <a:pt x="4408805" y="776478"/>
                </a:lnTo>
                <a:cubicBezTo>
                  <a:pt x="4408805" y="389509"/>
                  <a:pt x="4096639" y="76200"/>
                  <a:pt x="3712083" y="76200"/>
                </a:cubicBezTo>
                <a:lnTo>
                  <a:pt x="772922" y="76200"/>
                </a:lnTo>
                <a:lnTo>
                  <a:pt x="772922" y="38100"/>
                </a:lnTo>
                <a:lnTo>
                  <a:pt x="772922" y="76200"/>
                </a:lnTo>
                <a:cubicBezTo>
                  <a:pt x="388239" y="76200"/>
                  <a:pt x="76200" y="389509"/>
                  <a:pt x="76200" y="776478"/>
                </a:cubicBezTo>
                <a:close/>
              </a:path>
            </a:pathLst>
          </a:custGeom>
          <a:solidFill>
            <a:srgbClr val="B2284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0" name="Google Shape;280;p17"/>
          <p:cNvGrpSpPr/>
          <p:nvPr/>
        </p:nvGrpSpPr>
        <p:grpSpPr>
          <a:xfrm>
            <a:off x="8750808" y="5946579"/>
            <a:ext cx="5335524" cy="1268950"/>
            <a:chOff x="0" y="-9525"/>
            <a:chExt cx="7114032" cy="1691933"/>
          </a:xfrm>
        </p:grpSpPr>
        <p:sp>
          <p:nvSpPr>
            <p:cNvPr id="281" name="Google Shape;281;p17"/>
            <p:cNvSpPr/>
            <p:nvPr/>
          </p:nvSpPr>
          <p:spPr>
            <a:xfrm>
              <a:off x="0" y="0"/>
              <a:ext cx="7114032" cy="1682408"/>
            </a:xfrm>
            <a:custGeom>
              <a:rect b="b" l="l" r="r" t="t"/>
              <a:pathLst>
                <a:path extrusionOk="0" h="1682408" w="7114032">
                  <a:moveTo>
                    <a:pt x="0" y="0"/>
                  </a:moveTo>
                  <a:lnTo>
                    <a:pt x="7114032" y="0"/>
                  </a:lnTo>
                  <a:lnTo>
                    <a:pt x="7114032" y="1682408"/>
                  </a:lnTo>
                  <a:lnTo>
                    <a:pt x="0" y="1682408"/>
                  </a:lnTo>
                  <a:close/>
                </a:path>
              </a:pathLst>
            </a:custGeom>
            <a:solidFill>
              <a:srgbClr val="B2284B"/>
            </a:solidFill>
            <a:ln>
              <a:noFill/>
            </a:ln>
          </p:spPr>
        </p:sp>
        <p:sp>
          <p:nvSpPr>
            <p:cNvPr id="282" name="Google Shape;282;p17"/>
            <p:cNvSpPr txBox="1"/>
            <p:nvPr/>
          </p:nvSpPr>
          <p:spPr>
            <a:xfrm>
              <a:off x="0" y="-9525"/>
              <a:ext cx="7114032" cy="16918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E7E6E6"/>
                  </a:solidFill>
                  <a:latin typeface="Roboto"/>
                  <a:ea typeface="Roboto"/>
                  <a:cs typeface="Roboto"/>
                  <a:sym typeface="Roboto"/>
                </a:rPr>
                <a:t>CREDENZIALI DI ATENEO</a:t>
              </a:r>
              <a:endParaRPr/>
            </a:p>
            <a:p>
              <a:pPr indent="0" lvl="0" marL="0" marR="0" rtl="0" algn="ctr">
                <a:lnSpc>
                  <a:spcPct val="11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E7E6E6"/>
                  </a:solidFill>
                  <a:latin typeface="Roboto"/>
                  <a:ea typeface="Roboto"/>
                  <a:cs typeface="Roboto"/>
                  <a:sym typeface="Roboto"/>
                </a:rPr>
                <a:t>CODICE FISCALE +</a:t>
              </a:r>
              <a:endParaRPr/>
            </a:p>
            <a:p>
              <a:pPr indent="0" lvl="0" marL="0" marR="0" rtl="0" algn="ctr">
                <a:lnSpc>
                  <a:spcPct val="11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E7E6E6"/>
                  </a:solidFill>
                  <a:latin typeface="Roboto"/>
                  <a:ea typeface="Roboto"/>
                  <a:cs typeface="Roboto"/>
                  <a:sym typeface="Roboto"/>
                </a:rPr>
                <a:t> PASWORD SERVIZI ONLINE</a:t>
              </a:r>
              <a:endParaRPr/>
            </a:p>
          </p:txBody>
        </p:sp>
      </p:grpSp>
      <p:sp>
        <p:nvSpPr>
          <p:cNvPr id="283" name="Google Shape;283;p17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8"/>
          <p:cNvSpPr/>
          <p:nvPr/>
        </p:nvSpPr>
        <p:spPr>
          <a:xfrm>
            <a:off x="3133146" y="3410624"/>
            <a:ext cx="7682864" cy="6254020"/>
          </a:xfrm>
          <a:custGeom>
            <a:rect b="b" l="l" r="r" t="t"/>
            <a:pathLst>
              <a:path extrusionOk="0" h="8338693" w="10243820">
                <a:moveTo>
                  <a:pt x="0" y="0"/>
                </a:moveTo>
                <a:lnTo>
                  <a:pt x="10243820" y="0"/>
                </a:lnTo>
                <a:lnTo>
                  <a:pt x="10243820" y="8338693"/>
                </a:lnTo>
                <a:lnTo>
                  <a:pt x="0" y="83386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3" name="Google Shape;293;p18"/>
          <p:cNvSpPr/>
          <p:nvPr/>
        </p:nvSpPr>
        <p:spPr>
          <a:xfrm>
            <a:off x="3016377" y="3311888"/>
            <a:ext cx="2945701" cy="518255"/>
          </a:xfrm>
          <a:custGeom>
            <a:rect b="b" l="l" r="r" t="t"/>
            <a:pathLst>
              <a:path extrusionOk="0" h="691007" w="3927602">
                <a:moveTo>
                  <a:pt x="0" y="140589"/>
                </a:moveTo>
                <a:cubicBezTo>
                  <a:pt x="0" y="59563"/>
                  <a:pt x="71247" y="0"/>
                  <a:pt x="151003" y="0"/>
                </a:cubicBezTo>
                <a:lnTo>
                  <a:pt x="3776599" y="0"/>
                </a:lnTo>
                <a:lnTo>
                  <a:pt x="3776599" y="38100"/>
                </a:lnTo>
                <a:lnTo>
                  <a:pt x="3776599" y="0"/>
                </a:lnTo>
                <a:cubicBezTo>
                  <a:pt x="3856482" y="0"/>
                  <a:pt x="3927602" y="59563"/>
                  <a:pt x="3927602" y="140589"/>
                </a:cubicBezTo>
                <a:lnTo>
                  <a:pt x="3889502" y="140589"/>
                </a:lnTo>
                <a:lnTo>
                  <a:pt x="3927602" y="140589"/>
                </a:lnTo>
                <a:lnTo>
                  <a:pt x="3927602" y="550418"/>
                </a:lnTo>
                <a:lnTo>
                  <a:pt x="3889502" y="550418"/>
                </a:lnTo>
                <a:lnTo>
                  <a:pt x="3927602" y="550418"/>
                </a:lnTo>
                <a:cubicBezTo>
                  <a:pt x="3927602" y="631444"/>
                  <a:pt x="3856355" y="691007"/>
                  <a:pt x="3776599" y="691007"/>
                </a:cubicBezTo>
                <a:lnTo>
                  <a:pt x="3776599" y="652907"/>
                </a:lnTo>
                <a:lnTo>
                  <a:pt x="3776599" y="691007"/>
                </a:lnTo>
                <a:lnTo>
                  <a:pt x="151003" y="691007"/>
                </a:lnTo>
                <a:lnTo>
                  <a:pt x="151003" y="652907"/>
                </a:lnTo>
                <a:lnTo>
                  <a:pt x="151003" y="691007"/>
                </a:lnTo>
                <a:cubicBezTo>
                  <a:pt x="71247" y="690880"/>
                  <a:pt x="0" y="631444"/>
                  <a:pt x="0" y="550418"/>
                </a:cubicBezTo>
                <a:lnTo>
                  <a:pt x="0" y="140589"/>
                </a:lnTo>
                <a:lnTo>
                  <a:pt x="38100" y="140589"/>
                </a:lnTo>
                <a:lnTo>
                  <a:pt x="0" y="140589"/>
                </a:lnTo>
                <a:moveTo>
                  <a:pt x="76200" y="140589"/>
                </a:moveTo>
                <a:lnTo>
                  <a:pt x="76200" y="550418"/>
                </a:lnTo>
                <a:lnTo>
                  <a:pt x="38100" y="550418"/>
                </a:lnTo>
                <a:lnTo>
                  <a:pt x="76200" y="550418"/>
                </a:lnTo>
                <a:cubicBezTo>
                  <a:pt x="76200" y="582549"/>
                  <a:pt x="106172" y="614807"/>
                  <a:pt x="151003" y="614807"/>
                </a:cubicBezTo>
                <a:lnTo>
                  <a:pt x="3776599" y="614807"/>
                </a:lnTo>
                <a:cubicBezTo>
                  <a:pt x="3821557" y="614807"/>
                  <a:pt x="3851402" y="582549"/>
                  <a:pt x="3851402" y="550418"/>
                </a:cubicBezTo>
                <a:lnTo>
                  <a:pt x="3851402" y="140589"/>
                </a:lnTo>
                <a:cubicBezTo>
                  <a:pt x="3851402" y="108458"/>
                  <a:pt x="3821430" y="76200"/>
                  <a:pt x="3776599" y="76200"/>
                </a:cubicBezTo>
                <a:lnTo>
                  <a:pt x="151003" y="76200"/>
                </a:lnTo>
                <a:lnTo>
                  <a:pt x="151003" y="38100"/>
                </a:lnTo>
                <a:lnTo>
                  <a:pt x="151003" y="76200"/>
                </a:lnTo>
                <a:cubicBezTo>
                  <a:pt x="106172" y="76200"/>
                  <a:pt x="76200" y="108458"/>
                  <a:pt x="76200" y="1405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8"/>
          <p:cNvSpPr/>
          <p:nvPr/>
        </p:nvSpPr>
        <p:spPr>
          <a:xfrm rot="498363">
            <a:off x="8651268" y="3336792"/>
            <a:ext cx="9316402" cy="5111782"/>
          </a:xfrm>
          <a:custGeom>
            <a:rect b="b" l="l" r="r" t="t"/>
            <a:pathLst>
              <a:path extrusionOk="0" h="6815709" w="12421870">
                <a:moveTo>
                  <a:pt x="0" y="0"/>
                </a:moveTo>
                <a:lnTo>
                  <a:pt x="12421870" y="0"/>
                </a:lnTo>
                <a:lnTo>
                  <a:pt x="12421870" y="6815709"/>
                </a:lnTo>
                <a:lnTo>
                  <a:pt x="0" y="68157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5" name="Google Shape;295;p18"/>
          <p:cNvSpPr/>
          <p:nvPr/>
        </p:nvSpPr>
        <p:spPr>
          <a:xfrm rot="535098">
            <a:off x="9107691" y="3145007"/>
            <a:ext cx="3205829" cy="390906"/>
          </a:xfrm>
          <a:custGeom>
            <a:rect b="b" l="l" r="r" t="t"/>
            <a:pathLst>
              <a:path extrusionOk="0" h="521208" w="4274439">
                <a:moveTo>
                  <a:pt x="0" y="112268"/>
                </a:moveTo>
                <a:cubicBezTo>
                  <a:pt x="0" y="45466"/>
                  <a:pt x="60452" y="0"/>
                  <a:pt x="123444" y="0"/>
                </a:cubicBezTo>
                <a:lnTo>
                  <a:pt x="4150995" y="0"/>
                </a:lnTo>
                <a:lnTo>
                  <a:pt x="4150995" y="38100"/>
                </a:lnTo>
                <a:lnTo>
                  <a:pt x="4150995" y="0"/>
                </a:lnTo>
                <a:cubicBezTo>
                  <a:pt x="4213987" y="0"/>
                  <a:pt x="4274439" y="45466"/>
                  <a:pt x="4274439" y="112268"/>
                </a:cubicBezTo>
                <a:lnTo>
                  <a:pt x="4236339" y="112268"/>
                </a:lnTo>
                <a:lnTo>
                  <a:pt x="4274439" y="112268"/>
                </a:lnTo>
                <a:lnTo>
                  <a:pt x="4274439" y="408940"/>
                </a:lnTo>
                <a:lnTo>
                  <a:pt x="4236339" y="408940"/>
                </a:lnTo>
                <a:lnTo>
                  <a:pt x="4274439" y="408940"/>
                </a:lnTo>
                <a:cubicBezTo>
                  <a:pt x="4274439" y="475742"/>
                  <a:pt x="4213987" y="521208"/>
                  <a:pt x="4150995" y="521208"/>
                </a:cubicBezTo>
                <a:lnTo>
                  <a:pt x="4150995" y="483108"/>
                </a:lnTo>
                <a:lnTo>
                  <a:pt x="4150995" y="521208"/>
                </a:lnTo>
                <a:lnTo>
                  <a:pt x="123444" y="521208"/>
                </a:lnTo>
                <a:lnTo>
                  <a:pt x="123444" y="483108"/>
                </a:lnTo>
                <a:lnTo>
                  <a:pt x="123444" y="521208"/>
                </a:lnTo>
                <a:cubicBezTo>
                  <a:pt x="60452" y="521208"/>
                  <a:pt x="0" y="475742"/>
                  <a:pt x="0" y="408940"/>
                </a:cubicBezTo>
                <a:lnTo>
                  <a:pt x="0" y="112268"/>
                </a:lnTo>
                <a:lnTo>
                  <a:pt x="38100" y="112268"/>
                </a:lnTo>
                <a:lnTo>
                  <a:pt x="0" y="112268"/>
                </a:lnTo>
                <a:moveTo>
                  <a:pt x="76200" y="112268"/>
                </a:moveTo>
                <a:lnTo>
                  <a:pt x="76200" y="408940"/>
                </a:lnTo>
                <a:lnTo>
                  <a:pt x="38100" y="408940"/>
                </a:lnTo>
                <a:lnTo>
                  <a:pt x="76200" y="408940"/>
                </a:lnTo>
                <a:cubicBezTo>
                  <a:pt x="76200" y="424053"/>
                  <a:pt x="92202" y="445008"/>
                  <a:pt x="123444" y="445008"/>
                </a:cubicBezTo>
                <a:lnTo>
                  <a:pt x="4150995" y="445008"/>
                </a:lnTo>
                <a:cubicBezTo>
                  <a:pt x="4182237" y="445008"/>
                  <a:pt x="4198239" y="424053"/>
                  <a:pt x="4198239" y="408940"/>
                </a:cubicBezTo>
                <a:lnTo>
                  <a:pt x="4198239" y="112268"/>
                </a:lnTo>
                <a:cubicBezTo>
                  <a:pt x="4198239" y="97155"/>
                  <a:pt x="4182237" y="76200"/>
                  <a:pt x="4150995" y="76200"/>
                </a:cubicBezTo>
                <a:lnTo>
                  <a:pt x="123444" y="76200"/>
                </a:lnTo>
                <a:lnTo>
                  <a:pt x="123444" y="38100"/>
                </a:lnTo>
                <a:lnTo>
                  <a:pt x="123444" y="76200"/>
                </a:lnTo>
                <a:cubicBezTo>
                  <a:pt x="92202" y="76200"/>
                  <a:pt x="76200" y="97155"/>
                  <a:pt x="76200" y="11226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8"/>
          <p:cNvSpPr/>
          <p:nvPr/>
        </p:nvSpPr>
        <p:spPr>
          <a:xfrm rot="535098">
            <a:off x="9415404" y="4635056"/>
            <a:ext cx="4701444" cy="629984"/>
          </a:xfrm>
          <a:custGeom>
            <a:rect b="b" l="l" r="r" t="t"/>
            <a:pathLst>
              <a:path extrusionOk="0" h="839978" w="6268593">
                <a:moveTo>
                  <a:pt x="0" y="165354"/>
                </a:moveTo>
                <a:cubicBezTo>
                  <a:pt x="0" y="71120"/>
                  <a:pt x="82042" y="0"/>
                  <a:pt x="176403" y="0"/>
                </a:cubicBezTo>
                <a:lnTo>
                  <a:pt x="6092190" y="0"/>
                </a:lnTo>
                <a:lnTo>
                  <a:pt x="6092190" y="38100"/>
                </a:lnTo>
                <a:lnTo>
                  <a:pt x="6092190" y="0"/>
                </a:lnTo>
                <a:cubicBezTo>
                  <a:pt x="6186551" y="0"/>
                  <a:pt x="6268593" y="71120"/>
                  <a:pt x="6268593" y="165354"/>
                </a:cubicBezTo>
                <a:lnTo>
                  <a:pt x="6230493" y="165354"/>
                </a:lnTo>
                <a:lnTo>
                  <a:pt x="6268593" y="165354"/>
                </a:lnTo>
                <a:lnTo>
                  <a:pt x="6268593" y="674624"/>
                </a:lnTo>
                <a:lnTo>
                  <a:pt x="6230493" y="674624"/>
                </a:lnTo>
                <a:lnTo>
                  <a:pt x="6268593" y="674624"/>
                </a:lnTo>
                <a:cubicBezTo>
                  <a:pt x="6268593" y="768858"/>
                  <a:pt x="6186551" y="839978"/>
                  <a:pt x="6092190" y="839978"/>
                </a:cubicBezTo>
                <a:lnTo>
                  <a:pt x="6092190" y="801878"/>
                </a:lnTo>
                <a:lnTo>
                  <a:pt x="6092190" y="839978"/>
                </a:lnTo>
                <a:lnTo>
                  <a:pt x="176403" y="839978"/>
                </a:lnTo>
                <a:lnTo>
                  <a:pt x="176403" y="801878"/>
                </a:lnTo>
                <a:lnTo>
                  <a:pt x="176403" y="839978"/>
                </a:lnTo>
                <a:cubicBezTo>
                  <a:pt x="82042" y="839978"/>
                  <a:pt x="0" y="768858"/>
                  <a:pt x="0" y="674624"/>
                </a:cubicBezTo>
                <a:lnTo>
                  <a:pt x="0" y="165354"/>
                </a:lnTo>
                <a:lnTo>
                  <a:pt x="38100" y="165354"/>
                </a:lnTo>
                <a:lnTo>
                  <a:pt x="0" y="165354"/>
                </a:lnTo>
                <a:moveTo>
                  <a:pt x="76200" y="165354"/>
                </a:moveTo>
                <a:lnTo>
                  <a:pt x="76200" y="674624"/>
                </a:lnTo>
                <a:lnTo>
                  <a:pt x="38100" y="674624"/>
                </a:lnTo>
                <a:lnTo>
                  <a:pt x="76200" y="674624"/>
                </a:lnTo>
                <a:cubicBezTo>
                  <a:pt x="76200" y="720979"/>
                  <a:pt x="117983" y="763778"/>
                  <a:pt x="176403" y="763778"/>
                </a:cubicBezTo>
                <a:lnTo>
                  <a:pt x="6092190" y="763778"/>
                </a:lnTo>
                <a:cubicBezTo>
                  <a:pt x="6150610" y="763778"/>
                  <a:pt x="6192393" y="720979"/>
                  <a:pt x="6192393" y="674624"/>
                </a:cubicBezTo>
                <a:lnTo>
                  <a:pt x="6192393" y="165354"/>
                </a:lnTo>
                <a:cubicBezTo>
                  <a:pt x="6192393" y="118999"/>
                  <a:pt x="6150610" y="76200"/>
                  <a:pt x="6092190" y="76200"/>
                </a:cubicBezTo>
                <a:lnTo>
                  <a:pt x="176403" y="76200"/>
                </a:lnTo>
                <a:lnTo>
                  <a:pt x="176403" y="38100"/>
                </a:lnTo>
                <a:lnTo>
                  <a:pt x="176403" y="76200"/>
                </a:lnTo>
                <a:cubicBezTo>
                  <a:pt x="117983" y="76200"/>
                  <a:pt x="76200" y="118999"/>
                  <a:pt x="76200" y="16535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8"/>
          <p:cNvSpPr/>
          <p:nvPr/>
        </p:nvSpPr>
        <p:spPr>
          <a:xfrm rot="535098">
            <a:off x="15398791" y="4165789"/>
            <a:ext cx="2195036" cy="4859560"/>
          </a:xfrm>
          <a:custGeom>
            <a:rect b="b" l="l" r="r" t="t"/>
            <a:pathLst>
              <a:path extrusionOk="0" h="6479413" w="2926715">
                <a:moveTo>
                  <a:pt x="0" y="520192"/>
                </a:moveTo>
                <a:cubicBezTo>
                  <a:pt x="0" y="233426"/>
                  <a:pt x="229235" y="0"/>
                  <a:pt x="513207" y="0"/>
                </a:cubicBezTo>
                <a:lnTo>
                  <a:pt x="2413508" y="0"/>
                </a:lnTo>
                <a:lnTo>
                  <a:pt x="2413508" y="38100"/>
                </a:lnTo>
                <a:lnTo>
                  <a:pt x="2413508" y="0"/>
                </a:lnTo>
                <a:cubicBezTo>
                  <a:pt x="2697480" y="0"/>
                  <a:pt x="2926715" y="233426"/>
                  <a:pt x="2926715" y="520192"/>
                </a:cubicBezTo>
                <a:lnTo>
                  <a:pt x="2888615" y="520192"/>
                </a:lnTo>
                <a:lnTo>
                  <a:pt x="2926715" y="520192"/>
                </a:lnTo>
                <a:lnTo>
                  <a:pt x="2926715" y="5959221"/>
                </a:lnTo>
                <a:lnTo>
                  <a:pt x="2888615" y="5959221"/>
                </a:lnTo>
                <a:lnTo>
                  <a:pt x="2926715" y="5959221"/>
                </a:lnTo>
                <a:cubicBezTo>
                  <a:pt x="2926715" y="6245987"/>
                  <a:pt x="2697480" y="6479413"/>
                  <a:pt x="2413508" y="6479413"/>
                </a:cubicBezTo>
                <a:lnTo>
                  <a:pt x="2413508" y="6441313"/>
                </a:lnTo>
                <a:lnTo>
                  <a:pt x="2413508" y="6479413"/>
                </a:lnTo>
                <a:lnTo>
                  <a:pt x="513207" y="6479413"/>
                </a:lnTo>
                <a:lnTo>
                  <a:pt x="513207" y="6441313"/>
                </a:lnTo>
                <a:lnTo>
                  <a:pt x="513207" y="6479413"/>
                </a:lnTo>
                <a:cubicBezTo>
                  <a:pt x="229235" y="6479413"/>
                  <a:pt x="0" y="6245987"/>
                  <a:pt x="0" y="5959221"/>
                </a:cubicBezTo>
                <a:lnTo>
                  <a:pt x="0" y="520192"/>
                </a:lnTo>
                <a:lnTo>
                  <a:pt x="38100" y="520192"/>
                </a:lnTo>
                <a:lnTo>
                  <a:pt x="0" y="520192"/>
                </a:lnTo>
                <a:moveTo>
                  <a:pt x="76200" y="520192"/>
                </a:moveTo>
                <a:lnTo>
                  <a:pt x="76200" y="5959221"/>
                </a:lnTo>
                <a:lnTo>
                  <a:pt x="38100" y="5959221"/>
                </a:lnTo>
                <a:lnTo>
                  <a:pt x="76200" y="5959221"/>
                </a:lnTo>
                <a:cubicBezTo>
                  <a:pt x="76200" y="6204966"/>
                  <a:pt x="272415" y="6403213"/>
                  <a:pt x="513207" y="6403213"/>
                </a:cubicBezTo>
                <a:lnTo>
                  <a:pt x="2413508" y="6403213"/>
                </a:lnTo>
                <a:cubicBezTo>
                  <a:pt x="2654300" y="6403213"/>
                  <a:pt x="2850515" y="6204966"/>
                  <a:pt x="2850515" y="5959221"/>
                </a:cubicBezTo>
                <a:lnTo>
                  <a:pt x="2850515" y="520192"/>
                </a:lnTo>
                <a:cubicBezTo>
                  <a:pt x="2850515" y="274447"/>
                  <a:pt x="2654300" y="76200"/>
                  <a:pt x="2413508" y="76200"/>
                </a:cubicBezTo>
                <a:lnTo>
                  <a:pt x="513207" y="76200"/>
                </a:lnTo>
                <a:lnTo>
                  <a:pt x="513207" y="38100"/>
                </a:lnTo>
                <a:lnTo>
                  <a:pt x="513207" y="76200"/>
                </a:lnTo>
                <a:cubicBezTo>
                  <a:pt x="272415" y="76200"/>
                  <a:pt x="76200" y="274447"/>
                  <a:pt x="76200" y="52019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8"/>
          <p:cNvSpPr txBox="1"/>
          <p:nvPr/>
        </p:nvSpPr>
        <p:spPr>
          <a:xfrm>
            <a:off x="3037191" y="450094"/>
            <a:ext cx="11737753" cy="1657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IL CATALOGO E PRESTITO DEL MATERIALE CARTACEO</a:t>
            </a:r>
            <a:endParaRPr/>
          </a:p>
        </p:txBody>
      </p:sp>
      <p:sp>
        <p:nvSpPr>
          <p:cNvPr id="299" name="Google Shape;299;p18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"/>
          <p:cNvSpPr/>
          <p:nvPr/>
        </p:nvSpPr>
        <p:spPr>
          <a:xfrm>
            <a:off x="4658040" y="2356896"/>
            <a:ext cx="8404670" cy="7639812"/>
          </a:xfrm>
          <a:custGeom>
            <a:rect b="b" l="l" r="r" t="t"/>
            <a:pathLst>
              <a:path extrusionOk="0" h="10186416" w="11206226">
                <a:moveTo>
                  <a:pt x="0" y="0"/>
                </a:moveTo>
                <a:lnTo>
                  <a:pt x="11206226" y="0"/>
                </a:lnTo>
                <a:lnTo>
                  <a:pt x="11206226" y="10186416"/>
                </a:lnTo>
                <a:lnTo>
                  <a:pt x="0" y="10186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5" name="Google Shape;305;p19"/>
          <p:cNvSpPr/>
          <p:nvPr/>
        </p:nvSpPr>
        <p:spPr>
          <a:xfrm>
            <a:off x="4840605" y="4173444"/>
            <a:ext cx="2945702" cy="518255"/>
          </a:xfrm>
          <a:custGeom>
            <a:rect b="b" l="l" r="r" t="t"/>
            <a:pathLst>
              <a:path extrusionOk="0" h="691007" w="3927602">
                <a:moveTo>
                  <a:pt x="0" y="140589"/>
                </a:moveTo>
                <a:cubicBezTo>
                  <a:pt x="0" y="59563"/>
                  <a:pt x="71247" y="0"/>
                  <a:pt x="151003" y="0"/>
                </a:cubicBezTo>
                <a:lnTo>
                  <a:pt x="3776599" y="0"/>
                </a:lnTo>
                <a:lnTo>
                  <a:pt x="3776599" y="38100"/>
                </a:lnTo>
                <a:lnTo>
                  <a:pt x="3776599" y="0"/>
                </a:lnTo>
                <a:cubicBezTo>
                  <a:pt x="3856482" y="0"/>
                  <a:pt x="3927602" y="59563"/>
                  <a:pt x="3927602" y="140589"/>
                </a:cubicBezTo>
                <a:lnTo>
                  <a:pt x="3889502" y="140589"/>
                </a:lnTo>
                <a:lnTo>
                  <a:pt x="3927602" y="140589"/>
                </a:lnTo>
                <a:lnTo>
                  <a:pt x="3927602" y="550418"/>
                </a:lnTo>
                <a:lnTo>
                  <a:pt x="3889502" y="550418"/>
                </a:lnTo>
                <a:lnTo>
                  <a:pt x="3927602" y="550418"/>
                </a:lnTo>
                <a:cubicBezTo>
                  <a:pt x="3927602" y="631444"/>
                  <a:pt x="3856355" y="691007"/>
                  <a:pt x="3776599" y="691007"/>
                </a:cubicBezTo>
                <a:lnTo>
                  <a:pt x="3776599" y="652907"/>
                </a:lnTo>
                <a:lnTo>
                  <a:pt x="3776599" y="691007"/>
                </a:lnTo>
                <a:lnTo>
                  <a:pt x="151003" y="691007"/>
                </a:lnTo>
                <a:lnTo>
                  <a:pt x="151003" y="652907"/>
                </a:lnTo>
                <a:lnTo>
                  <a:pt x="151003" y="691007"/>
                </a:lnTo>
                <a:cubicBezTo>
                  <a:pt x="71247" y="690880"/>
                  <a:pt x="0" y="631444"/>
                  <a:pt x="0" y="550418"/>
                </a:cubicBezTo>
                <a:lnTo>
                  <a:pt x="0" y="140589"/>
                </a:lnTo>
                <a:lnTo>
                  <a:pt x="38100" y="140589"/>
                </a:lnTo>
                <a:lnTo>
                  <a:pt x="0" y="140589"/>
                </a:lnTo>
                <a:moveTo>
                  <a:pt x="76200" y="140589"/>
                </a:moveTo>
                <a:lnTo>
                  <a:pt x="76200" y="550418"/>
                </a:lnTo>
                <a:lnTo>
                  <a:pt x="38100" y="550418"/>
                </a:lnTo>
                <a:lnTo>
                  <a:pt x="76200" y="550418"/>
                </a:lnTo>
                <a:cubicBezTo>
                  <a:pt x="76200" y="582549"/>
                  <a:pt x="106172" y="614807"/>
                  <a:pt x="151003" y="614807"/>
                </a:cubicBezTo>
                <a:lnTo>
                  <a:pt x="3776599" y="614807"/>
                </a:lnTo>
                <a:cubicBezTo>
                  <a:pt x="3821557" y="614807"/>
                  <a:pt x="3851402" y="582549"/>
                  <a:pt x="3851402" y="550418"/>
                </a:cubicBezTo>
                <a:lnTo>
                  <a:pt x="3851402" y="140589"/>
                </a:lnTo>
                <a:cubicBezTo>
                  <a:pt x="3851402" y="108458"/>
                  <a:pt x="3821430" y="76200"/>
                  <a:pt x="3776599" y="76200"/>
                </a:cubicBezTo>
                <a:lnTo>
                  <a:pt x="151003" y="76200"/>
                </a:lnTo>
                <a:lnTo>
                  <a:pt x="151003" y="38100"/>
                </a:lnTo>
                <a:lnTo>
                  <a:pt x="151003" y="76200"/>
                </a:lnTo>
                <a:cubicBezTo>
                  <a:pt x="106172" y="76200"/>
                  <a:pt x="76200" y="108458"/>
                  <a:pt x="76200" y="1405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9"/>
          <p:cNvSpPr/>
          <p:nvPr/>
        </p:nvSpPr>
        <p:spPr>
          <a:xfrm>
            <a:off x="11369421" y="2651226"/>
            <a:ext cx="1945291" cy="390906"/>
          </a:xfrm>
          <a:custGeom>
            <a:rect b="b" l="l" r="r" t="t"/>
            <a:pathLst>
              <a:path extrusionOk="0" h="521208" w="2593721">
                <a:moveTo>
                  <a:pt x="0" y="112268"/>
                </a:moveTo>
                <a:cubicBezTo>
                  <a:pt x="0" y="45847"/>
                  <a:pt x="59563" y="0"/>
                  <a:pt x="122428" y="0"/>
                </a:cubicBezTo>
                <a:lnTo>
                  <a:pt x="2471293" y="0"/>
                </a:lnTo>
                <a:lnTo>
                  <a:pt x="2471293" y="38100"/>
                </a:lnTo>
                <a:lnTo>
                  <a:pt x="2471293" y="0"/>
                </a:lnTo>
                <a:cubicBezTo>
                  <a:pt x="2534158" y="0"/>
                  <a:pt x="2593721" y="45847"/>
                  <a:pt x="2593721" y="112268"/>
                </a:cubicBezTo>
                <a:lnTo>
                  <a:pt x="2555621" y="112268"/>
                </a:lnTo>
                <a:lnTo>
                  <a:pt x="2593721" y="112268"/>
                </a:lnTo>
                <a:lnTo>
                  <a:pt x="2593721" y="408940"/>
                </a:lnTo>
                <a:lnTo>
                  <a:pt x="2555621" y="408940"/>
                </a:lnTo>
                <a:lnTo>
                  <a:pt x="2593721" y="408940"/>
                </a:lnTo>
                <a:cubicBezTo>
                  <a:pt x="2593721" y="475361"/>
                  <a:pt x="2534158" y="521208"/>
                  <a:pt x="2471293" y="521208"/>
                </a:cubicBezTo>
                <a:lnTo>
                  <a:pt x="2471293" y="483108"/>
                </a:lnTo>
                <a:lnTo>
                  <a:pt x="2471293" y="521208"/>
                </a:lnTo>
                <a:lnTo>
                  <a:pt x="122428" y="521208"/>
                </a:lnTo>
                <a:lnTo>
                  <a:pt x="122428" y="483108"/>
                </a:lnTo>
                <a:lnTo>
                  <a:pt x="122428" y="521208"/>
                </a:lnTo>
                <a:cubicBezTo>
                  <a:pt x="59563" y="521208"/>
                  <a:pt x="0" y="475361"/>
                  <a:pt x="0" y="408940"/>
                </a:cubicBezTo>
                <a:lnTo>
                  <a:pt x="0" y="112268"/>
                </a:lnTo>
                <a:lnTo>
                  <a:pt x="38100" y="112268"/>
                </a:lnTo>
                <a:lnTo>
                  <a:pt x="0" y="112268"/>
                </a:lnTo>
                <a:moveTo>
                  <a:pt x="76200" y="112268"/>
                </a:moveTo>
                <a:lnTo>
                  <a:pt x="76200" y="408940"/>
                </a:lnTo>
                <a:lnTo>
                  <a:pt x="38100" y="408940"/>
                </a:lnTo>
                <a:lnTo>
                  <a:pt x="76200" y="408940"/>
                </a:lnTo>
                <a:cubicBezTo>
                  <a:pt x="76200" y="424434"/>
                  <a:pt x="92202" y="445008"/>
                  <a:pt x="122428" y="445008"/>
                </a:cubicBezTo>
                <a:lnTo>
                  <a:pt x="2471293" y="445008"/>
                </a:lnTo>
                <a:cubicBezTo>
                  <a:pt x="2501519" y="445008"/>
                  <a:pt x="2517521" y="424434"/>
                  <a:pt x="2517521" y="408940"/>
                </a:cubicBezTo>
                <a:lnTo>
                  <a:pt x="2517521" y="112268"/>
                </a:lnTo>
                <a:cubicBezTo>
                  <a:pt x="2517521" y="96774"/>
                  <a:pt x="2501519" y="76200"/>
                  <a:pt x="2471293" y="76200"/>
                </a:cubicBezTo>
                <a:lnTo>
                  <a:pt x="122428" y="76200"/>
                </a:lnTo>
                <a:lnTo>
                  <a:pt x="122428" y="38100"/>
                </a:lnTo>
                <a:lnTo>
                  <a:pt x="122428" y="76200"/>
                </a:lnTo>
                <a:cubicBezTo>
                  <a:pt x="92202" y="76200"/>
                  <a:pt x="76200" y="96774"/>
                  <a:pt x="76200" y="11226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9"/>
          <p:cNvSpPr/>
          <p:nvPr/>
        </p:nvSpPr>
        <p:spPr>
          <a:xfrm>
            <a:off x="4971418" y="8480624"/>
            <a:ext cx="2120932" cy="629984"/>
          </a:xfrm>
          <a:custGeom>
            <a:rect b="b" l="l" r="r" t="t"/>
            <a:pathLst>
              <a:path extrusionOk="0" h="839978" w="2827909">
                <a:moveTo>
                  <a:pt x="0" y="165354"/>
                </a:moveTo>
                <a:cubicBezTo>
                  <a:pt x="0" y="71628"/>
                  <a:pt x="80518" y="0"/>
                  <a:pt x="174371" y="0"/>
                </a:cubicBezTo>
                <a:lnTo>
                  <a:pt x="2653538" y="0"/>
                </a:lnTo>
                <a:lnTo>
                  <a:pt x="2653538" y="38100"/>
                </a:lnTo>
                <a:lnTo>
                  <a:pt x="2653538" y="0"/>
                </a:lnTo>
                <a:cubicBezTo>
                  <a:pt x="2747391" y="0"/>
                  <a:pt x="2827909" y="71628"/>
                  <a:pt x="2827909" y="165354"/>
                </a:cubicBezTo>
                <a:lnTo>
                  <a:pt x="2789809" y="165354"/>
                </a:lnTo>
                <a:lnTo>
                  <a:pt x="2827909" y="165354"/>
                </a:lnTo>
                <a:lnTo>
                  <a:pt x="2827909" y="674624"/>
                </a:lnTo>
                <a:lnTo>
                  <a:pt x="2789809" y="674624"/>
                </a:lnTo>
                <a:lnTo>
                  <a:pt x="2827909" y="674624"/>
                </a:lnTo>
                <a:cubicBezTo>
                  <a:pt x="2827909" y="768350"/>
                  <a:pt x="2747391" y="839978"/>
                  <a:pt x="2653538" y="839978"/>
                </a:cubicBezTo>
                <a:lnTo>
                  <a:pt x="2653538" y="801878"/>
                </a:lnTo>
                <a:lnTo>
                  <a:pt x="2653538" y="839978"/>
                </a:lnTo>
                <a:lnTo>
                  <a:pt x="174371" y="839978"/>
                </a:lnTo>
                <a:lnTo>
                  <a:pt x="174371" y="801878"/>
                </a:lnTo>
                <a:lnTo>
                  <a:pt x="174371" y="839978"/>
                </a:lnTo>
                <a:cubicBezTo>
                  <a:pt x="80518" y="839978"/>
                  <a:pt x="0" y="768350"/>
                  <a:pt x="0" y="674624"/>
                </a:cubicBezTo>
                <a:lnTo>
                  <a:pt x="0" y="165354"/>
                </a:lnTo>
                <a:lnTo>
                  <a:pt x="38100" y="165354"/>
                </a:lnTo>
                <a:lnTo>
                  <a:pt x="0" y="165354"/>
                </a:lnTo>
                <a:moveTo>
                  <a:pt x="76200" y="165354"/>
                </a:moveTo>
                <a:lnTo>
                  <a:pt x="76200" y="674624"/>
                </a:lnTo>
                <a:lnTo>
                  <a:pt x="38100" y="674624"/>
                </a:lnTo>
                <a:lnTo>
                  <a:pt x="76200" y="674624"/>
                </a:lnTo>
                <a:cubicBezTo>
                  <a:pt x="76200" y="721487"/>
                  <a:pt x="117602" y="763778"/>
                  <a:pt x="174371" y="763778"/>
                </a:cubicBezTo>
                <a:lnTo>
                  <a:pt x="2653538" y="763778"/>
                </a:lnTo>
                <a:cubicBezTo>
                  <a:pt x="2710180" y="763778"/>
                  <a:pt x="2751709" y="721487"/>
                  <a:pt x="2751709" y="674624"/>
                </a:cubicBezTo>
                <a:lnTo>
                  <a:pt x="2751709" y="165354"/>
                </a:lnTo>
                <a:cubicBezTo>
                  <a:pt x="2751709" y="118491"/>
                  <a:pt x="2710307" y="76200"/>
                  <a:pt x="2653538" y="76200"/>
                </a:cubicBezTo>
                <a:lnTo>
                  <a:pt x="174371" y="76200"/>
                </a:lnTo>
                <a:lnTo>
                  <a:pt x="174371" y="38100"/>
                </a:lnTo>
                <a:lnTo>
                  <a:pt x="174371" y="76200"/>
                </a:lnTo>
                <a:cubicBezTo>
                  <a:pt x="117602" y="76200"/>
                  <a:pt x="76200" y="118491"/>
                  <a:pt x="76200" y="16535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9"/>
          <p:cNvSpPr txBox="1"/>
          <p:nvPr/>
        </p:nvSpPr>
        <p:spPr>
          <a:xfrm>
            <a:off x="3037191" y="450094"/>
            <a:ext cx="11737753" cy="1657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IL CATALOGO E PRESTITO DEL MATERIALE CARTACEO</a:t>
            </a:r>
            <a:endParaRPr/>
          </a:p>
        </p:txBody>
      </p:sp>
      <p:sp>
        <p:nvSpPr>
          <p:cNvPr id="309" name="Google Shape;309;p19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"/>
          <p:cNvSpPr/>
          <p:nvPr/>
        </p:nvSpPr>
        <p:spPr>
          <a:xfrm>
            <a:off x="0" y="3818"/>
            <a:ext cx="1289240" cy="1289240"/>
          </a:xfrm>
          <a:custGeom>
            <a:rect b="b" l="l" r="r" t="t"/>
            <a:pathLst>
              <a:path extrusionOk="0" h="1289240" w="1289240">
                <a:moveTo>
                  <a:pt x="0" y="0"/>
                </a:moveTo>
                <a:lnTo>
                  <a:pt x="1289240" y="0"/>
                </a:lnTo>
                <a:lnTo>
                  <a:pt x="1289240" y="1289240"/>
                </a:lnTo>
                <a:lnTo>
                  <a:pt x="0" y="12892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5" name="Google Shape;315;p20"/>
          <p:cNvSpPr/>
          <p:nvPr/>
        </p:nvSpPr>
        <p:spPr>
          <a:xfrm>
            <a:off x="16994942" y="0"/>
            <a:ext cx="1293058" cy="1293058"/>
          </a:xfrm>
          <a:custGeom>
            <a:rect b="b" l="l" r="r" t="t"/>
            <a:pathLst>
              <a:path extrusionOk="0" h="1293058" w="1293058">
                <a:moveTo>
                  <a:pt x="0" y="0"/>
                </a:moveTo>
                <a:lnTo>
                  <a:pt x="1293058" y="0"/>
                </a:lnTo>
                <a:lnTo>
                  <a:pt x="1293058" y="1293058"/>
                </a:lnTo>
                <a:lnTo>
                  <a:pt x="0" y="12930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6" name="Google Shape;316;p20"/>
          <p:cNvSpPr/>
          <p:nvPr/>
        </p:nvSpPr>
        <p:spPr>
          <a:xfrm>
            <a:off x="2402532" y="1468705"/>
            <a:ext cx="12607244" cy="8404830"/>
          </a:xfrm>
          <a:custGeom>
            <a:rect b="b" l="l" r="r" t="t"/>
            <a:pathLst>
              <a:path extrusionOk="0" h="8404830" w="12607244">
                <a:moveTo>
                  <a:pt x="0" y="0"/>
                </a:moveTo>
                <a:lnTo>
                  <a:pt x="12607245" y="0"/>
                </a:lnTo>
                <a:lnTo>
                  <a:pt x="12607245" y="8404830"/>
                </a:lnTo>
                <a:lnTo>
                  <a:pt x="0" y="8404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7" name="Google Shape;317;p20"/>
          <p:cNvSpPr txBox="1"/>
          <p:nvPr/>
        </p:nvSpPr>
        <p:spPr>
          <a:xfrm>
            <a:off x="727400" y="464383"/>
            <a:ext cx="1664211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CC141E"/>
                </a:solidFill>
                <a:latin typeface="Roboto"/>
                <a:ea typeface="Roboto"/>
                <a:cs typeface="Roboto"/>
                <a:sym typeface="Roboto"/>
              </a:rPr>
              <a:t>VUOI CONOSCERE MEG</a:t>
            </a:r>
            <a:r>
              <a:rPr b="1" i="0" lang="en-US" sz="5499" u="none" cap="none" strike="noStrike">
                <a:solidFill>
                  <a:srgbClr val="344575"/>
                </a:solidFill>
                <a:latin typeface="Roboto"/>
                <a:ea typeface="Roboto"/>
                <a:cs typeface="Roboto"/>
                <a:sym typeface="Roboto"/>
              </a:rPr>
              <a:t>LIO LE BIBLIOTECHE?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"/>
          <p:cNvSpPr txBox="1"/>
          <p:nvPr/>
        </p:nvSpPr>
        <p:spPr>
          <a:xfrm>
            <a:off x="822945" y="464383"/>
            <a:ext cx="1664211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VUOI CONOSCERE MEGLIO LE BIBLIOTECHE?</a:t>
            </a:r>
            <a:endParaRPr/>
          </a:p>
        </p:txBody>
      </p:sp>
      <p:sp>
        <p:nvSpPr>
          <p:cNvPr id="323" name="Google Shape;323;p21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4" name="Google Shape;324;p21"/>
          <p:cNvSpPr/>
          <p:nvPr/>
        </p:nvSpPr>
        <p:spPr>
          <a:xfrm>
            <a:off x="3146625" y="1785070"/>
            <a:ext cx="11773059" cy="7848706"/>
          </a:xfrm>
          <a:custGeom>
            <a:rect b="b" l="l" r="r" t="t"/>
            <a:pathLst>
              <a:path extrusionOk="0" h="7848706" w="11773059">
                <a:moveTo>
                  <a:pt x="0" y="0"/>
                </a:moveTo>
                <a:lnTo>
                  <a:pt x="11773058" y="0"/>
                </a:lnTo>
                <a:lnTo>
                  <a:pt x="11773058" y="7848706"/>
                </a:lnTo>
                <a:lnTo>
                  <a:pt x="0" y="7848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"/>
          <p:cNvSpPr/>
          <p:nvPr/>
        </p:nvSpPr>
        <p:spPr>
          <a:xfrm>
            <a:off x="1189840" y="0"/>
            <a:ext cx="15675724" cy="10450483"/>
          </a:xfrm>
          <a:custGeom>
            <a:rect b="b" l="l" r="r" t="t"/>
            <a:pathLst>
              <a:path extrusionOk="0" h="10450483" w="15675724">
                <a:moveTo>
                  <a:pt x="0" y="0"/>
                </a:moveTo>
                <a:lnTo>
                  <a:pt x="15675724" y="0"/>
                </a:lnTo>
                <a:lnTo>
                  <a:pt x="15675724" y="10450483"/>
                </a:lnTo>
                <a:lnTo>
                  <a:pt x="0" y="10450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0" name="Google Shape;330;p22"/>
          <p:cNvSpPr/>
          <p:nvPr/>
        </p:nvSpPr>
        <p:spPr>
          <a:xfrm rot="5985439">
            <a:off x="12663252" y="8254416"/>
            <a:ext cx="1011413" cy="2007769"/>
          </a:xfrm>
          <a:custGeom>
            <a:rect b="b" l="l" r="r" t="t"/>
            <a:pathLst>
              <a:path extrusionOk="0" h="2007769" w="1011413">
                <a:moveTo>
                  <a:pt x="0" y="0"/>
                </a:moveTo>
                <a:lnTo>
                  <a:pt x="1011414" y="0"/>
                </a:lnTo>
                <a:lnTo>
                  <a:pt x="1011414" y="2007768"/>
                </a:lnTo>
                <a:lnTo>
                  <a:pt x="0" y="20077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1" name="Google Shape;331;p22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3"/>
          <p:cNvSpPr/>
          <p:nvPr/>
        </p:nvSpPr>
        <p:spPr>
          <a:xfrm>
            <a:off x="7917585" y="0"/>
            <a:ext cx="10677524" cy="10287012"/>
          </a:xfrm>
          <a:custGeom>
            <a:rect b="b" l="l" r="r" t="t"/>
            <a:pathLst>
              <a:path extrusionOk="0" h="9645015" w="10011156">
                <a:moveTo>
                  <a:pt x="0" y="0"/>
                </a:moveTo>
                <a:lnTo>
                  <a:pt x="10011156" y="0"/>
                </a:lnTo>
                <a:lnTo>
                  <a:pt x="10011156" y="9645015"/>
                </a:lnTo>
                <a:lnTo>
                  <a:pt x="0" y="9645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" l="0" r="0" t="0"/>
            </a:stretch>
          </a:blipFill>
          <a:ln>
            <a:noFill/>
          </a:ln>
        </p:spPr>
      </p:sp>
      <p:sp>
        <p:nvSpPr>
          <p:cNvPr id="337" name="Google Shape;337;p23"/>
          <p:cNvSpPr txBox="1"/>
          <p:nvPr/>
        </p:nvSpPr>
        <p:spPr>
          <a:xfrm>
            <a:off x="452815" y="1009650"/>
            <a:ext cx="7094082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Per accedere alla Suite </a:t>
            </a:r>
            <a:endParaRPr/>
          </a:p>
        </p:txBody>
      </p:sp>
      <p:pic>
        <p:nvPicPr>
          <p:cNvPr id="338" name="Google Shape;33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0372" y="1749988"/>
            <a:ext cx="6065196" cy="6065196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3"/>
          <p:cNvSpPr txBox="1"/>
          <p:nvPr/>
        </p:nvSpPr>
        <p:spPr>
          <a:xfrm>
            <a:off x="415930" y="8009911"/>
            <a:ext cx="7130967" cy="1390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inserire la mail istituzionale @universitadipavia.it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4"/>
          <p:cNvSpPr/>
          <p:nvPr/>
        </p:nvSpPr>
        <p:spPr>
          <a:xfrm>
            <a:off x="8898688" y="528464"/>
            <a:ext cx="8566665" cy="8566665"/>
          </a:xfrm>
          <a:custGeom>
            <a:rect b="b" l="l" r="r" t="t"/>
            <a:pathLst>
              <a:path extrusionOk="0" h="8566665" w="8566665">
                <a:moveTo>
                  <a:pt x="0" y="0"/>
                </a:moveTo>
                <a:lnTo>
                  <a:pt x="8566664" y="0"/>
                </a:lnTo>
                <a:lnTo>
                  <a:pt x="8566664" y="8566665"/>
                </a:lnTo>
                <a:lnTo>
                  <a:pt x="0" y="85666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5" name="Google Shape;345;p24"/>
          <p:cNvSpPr txBox="1"/>
          <p:nvPr/>
        </p:nvSpPr>
        <p:spPr>
          <a:xfrm>
            <a:off x="3845550" y="8867775"/>
            <a:ext cx="1413630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www.sensusaccess.com/web3/unipv </a:t>
            </a:r>
            <a:endParaRPr/>
          </a:p>
        </p:txBody>
      </p:sp>
      <p:sp>
        <p:nvSpPr>
          <p:cNvPr id="346" name="Google Shape;346;p24"/>
          <p:cNvSpPr txBox="1"/>
          <p:nvPr/>
        </p:nvSpPr>
        <p:spPr>
          <a:xfrm>
            <a:off x="1278867" y="3278272"/>
            <a:ext cx="6317100" cy="44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Convertire file e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pagine web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in formato accessibile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MP3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ePUB</a:t>
            </a:r>
            <a:endParaRPr/>
          </a:p>
        </p:txBody>
      </p:sp>
      <p:sp>
        <p:nvSpPr>
          <p:cNvPr id="347" name="Google Shape;347;p24"/>
          <p:cNvSpPr txBox="1"/>
          <p:nvPr/>
        </p:nvSpPr>
        <p:spPr>
          <a:xfrm>
            <a:off x="1853799" y="822053"/>
            <a:ext cx="5436300" cy="18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SENSUS ACCESS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5"/>
          <p:cNvSpPr/>
          <p:nvPr/>
        </p:nvSpPr>
        <p:spPr>
          <a:xfrm>
            <a:off x="1571385" y="1975994"/>
            <a:ext cx="3644566" cy="2610834"/>
          </a:xfrm>
          <a:custGeom>
            <a:rect b="b" l="l" r="r" t="t"/>
            <a:pathLst>
              <a:path extrusionOk="0" h="2610834" w="3644566">
                <a:moveTo>
                  <a:pt x="0" y="0"/>
                </a:moveTo>
                <a:lnTo>
                  <a:pt x="3644565" y="0"/>
                </a:lnTo>
                <a:lnTo>
                  <a:pt x="3644565" y="2610834"/>
                </a:lnTo>
                <a:lnTo>
                  <a:pt x="0" y="26108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3" name="Google Shape;353;p25"/>
          <p:cNvSpPr txBox="1"/>
          <p:nvPr/>
        </p:nvSpPr>
        <p:spPr>
          <a:xfrm>
            <a:off x="5736032" y="2316124"/>
            <a:ext cx="12178605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-US" sz="9999" u="none" cap="none" strike="noStrike">
                <a:solidFill>
                  <a:srgbClr val="B2284B"/>
                </a:solidFill>
                <a:latin typeface="Roboto"/>
                <a:ea typeface="Roboto"/>
                <a:cs typeface="Roboto"/>
                <a:sym typeface="Roboto"/>
              </a:rPr>
              <a:t>reference@unipv.it</a:t>
            </a:r>
            <a:r>
              <a:rPr b="1" i="0" lang="en-US" sz="9999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</p:txBody>
      </p:sp>
      <p:sp>
        <p:nvSpPr>
          <p:cNvPr id="354" name="Google Shape;354;p25"/>
          <p:cNvSpPr txBox="1"/>
          <p:nvPr/>
        </p:nvSpPr>
        <p:spPr>
          <a:xfrm>
            <a:off x="6364635" y="7200123"/>
            <a:ext cx="10894665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9" u="none" cap="none" strike="noStrike">
                <a:solidFill>
                  <a:srgbClr val="B22F46"/>
                </a:solidFill>
                <a:latin typeface="Roboto"/>
                <a:ea typeface="Roboto"/>
                <a:cs typeface="Roboto"/>
                <a:sym typeface="Roboto"/>
              </a:rPr>
              <a:t> @bibliotecheunipv</a:t>
            </a:r>
            <a:endParaRPr/>
          </a:p>
        </p:txBody>
      </p:sp>
      <p:sp>
        <p:nvSpPr>
          <p:cNvPr id="355" name="Google Shape;355;p25"/>
          <p:cNvSpPr/>
          <p:nvPr/>
        </p:nvSpPr>
        <p:spPr>
          <a:xfrm>
            <a:off x="1886738" y="6459956"/>
            <a:ext cx="3013862" cy="3013862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6" name="Google Shape;356;p25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6"/>
          <p:cNvSpPr/>
          <p:nvPr/>
        </p:nvSpPr>
        <p:spPr>
          <a:xfrm>
            <a:off x="13067429" y="3065837"/>
            <a:ext cx="4543242" cy="5083348"/>
          </a:xfrm>
          <a:custGeom>
            <a:rect b="b" l="l" r="r" t="t"/>
            <a:pathLst>
              <a:path extrusionOk="0" h="5083348" w="4543242">
                <a:moveTo>
                  <a:pt x="0" y="0"/>
                </a:moveTo>
                <a:lnTo>
                  <a:pt x="4543243" y="0"/>
                </a:lnTo>
                <a:lnTo>
                  <a:pt x="4543243" y="5083348"/>
                </a:lnTo>
                <a:lnTo>
                  <a:pt x="0" y="50833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2" name="Google Shape;362;p26"/>
          <p:cNvSpPr/>
          <p:nvPr/>
        </p:nvSpPr>
        <p:spPr>
          <a:xfrm>
            <a:off x="0" y="0"/>
            <a:ext cx="12868357" cy="10294686"/>
          </a:xfrm>
          <a:custGeom>
            <a:rect b="b" l="l" r="r" t="t"/>
            <a:pathLst>
              <a:path extrusionOk="0" h="10294686" w="12868357">
                <a:moveTo>
                  <a:pt x="0" y="0"/>
                </a:moveTo>
                <a:lnTo>
                  <a:pt x="12868357" y="0"/>
                </a:lnTo>
                <a:lnTo>
                  <a:pt x="12868357" y="10294686"/>
                </a:lnTo>
                <a:lnTo>
                  <a:pt x="0" y="102946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p26"/>
          <p:cNvSpPr/>
          <p:nvPr/>
        </p:nvSpPr>
        <p:spPr>
          <a:xfrm>
            <a:off x="16910697" y="0"/>
            <a:ext cx="1377303" cy="1491582"/>
          </a:xfrm>
          <a:custGeom>
            <a:rect b="b" l="l" r="r" t="t"/>
            <a:pathLst>
              <a:path extrusionOk="0" h="1491582" w="1377303">
                <a:moveTo>
                  <a:pt x="0" y="0"/>
                </a:moveTo>
                <a:lnTo>
                  <a:pt x="1377303" y="0"/>
                </a:lnTo>
                <a:lnTo>
                  <a:pt x="1377303" y="1491582"/>
                </a:lnTo>
                <a:lnTo>
                  <a:pt x="0" y="1491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4" name="Google Shape;364;p26"/>
          <p:cNvSpPr/>
          <p:nvPr/>
        </p:nvSpPr>
        <p:spPr>
          <a:xfrm>
            <a:off x="13626675" y="4043514"/>
            <a:ext cx="3515721" cy="3515721"/>
          </a:xfrm>
          <a:custGeom>
            <a:rect b="b" l="l" r="r" t="t"/>
            <a:pathLst>
              <a:path extrusionOk="0" h="3515721" w="3515721">
                <a:moveTo>
                  <a:pt x="0" y="0"/>
                </a:moveTo>
                <a:lnTo>
                  <a:pt x="3515721" y="0"/>
                </a:lnTo>
                <a:lnTo>
                  <a:pt x="3515721" y="3515721"/>
                </a:lnTo>
                <a:lnTo>
                  <a:pt x="0" y="35157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